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9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0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  <p:sldMasterId id="2147483696" r:id="rId3"/>
    <p:sldMasterId id="2147483738" r:id="rId4"/>
    <p:sldMasterId id="2147483822" r:id="rId5"/>
    <p:sldMasterId id="2147483834" r:id="rId6"/>
    <p:sldMasterId id="2147483836" r:id="rId7"/>
    <p:sldMasterId id="2147483838" r:id="rId8"/>
    <p:sldMasterId id="2147483840" r:id="rId9"/>
    <p:sldMasterId id="2147483843" r:id="rId10"/>
    <p:sldMasterId id="2147483860" r:id="rId11"/>
  </p:sldMasterIdLst>
  <p:sldIdLst>
    <p:sldId id="397" r:id="rId12"/>
    <p:sldId id="256" r:id="rId13"/>
    <p:sldId id="284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396" r:id="rId49"/>
    <p:sldId id="285" r:id="rId50"/>
    <p:sldId id="379" r:id="rId51"/>
    <p:sldId id="380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81" r:id="rId70"/>
    <p:sldId id="382" r:id="rId71"/>
    <p:sldId id="383" r:id="rId72"/>
    <p:sldId id="384" r:id="rId73"/>
    <p:sldId id="385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  <p:sldId id="337" r:id="rId101"/>
    <p:sldId id="338" r:id="rId102"/>
    <p:sldId id="339" r:id="rId103"/>
    <p:sldId id="340" r:id="rId104"/>
    <p:sldId id="341" r:id="rId105"/>
    <p:sldId id="342" r:id="rId106"/>
    <p:sldId id="343" r:id="rId107"/>
    <p:sldId id="344" r:id="rId108"/>
    <p:sldId id="345" r:id="rId109"/>
    <p:sldId id="346" r:id="rId110"/>
    <p:sldId id="347" r:id="rId111"/>
    <p:sldId id="348" r:id="rId112"/>
    <p:sldId id="349" r:id="rId113"/>
    <p:sldId id="386" r:id="rId114"/>
    <p:sldId id="387" r:id="rId115"/>
    <p:sldId id="388" r:id="rId116"/>
    <p:sldId id="389" r:id="rId117"/>
    <p:sldId id="390" r:id="rId118"/>
    <p:sldId id="350" r:id="rId119"/>
    <p:sldId id="351" r:id="rId120"/>
    <p:sldId id="352" r:id="rId121"/>
    <p:sldId id="353" r:id="rId122"/>
    <p:sldId id="354" r:id="rId123"/>
    <p:sldId id="355" r:id="rId124"/>
    <p:sldId id="356" r:id="rId125"/>
    <p:sldId id="357" r:id="rId126"/>
    <p:sldId id="358" r:id="rId127"/>
    <p:sldId id="359" r:id="rId128"/>
    <p:sldId id="360" r:id="rId129"/>
    <p:sldId id="361" r:id="rId130"/>
    <p:sldId id="362" r:id="rId131"/>
    <p:sldId id="363" r:id="rId132"/>
    <p:sldId id="364" r:id="rId133"/>
    <p:sldId id="365" r:id="rId134"/>
    <p:sldId id="366" r:id="rId135"/>
    <p:sldId id="367" r:id="rId136"/>
    <p:sldId id="368" r:id="rId137"/>
    <p:sldId id="369" r:id="rId138"/>
    <p:sldId id="370" r:id="rId139"/>
    <p:sldId id="371" r:id="rId140"/>
    <p:sldId id="372" r:id="rId141"/>
    <p:sldId id="373" r:id="rId142"/>
    <p:sldId id="374" r:id="rId143"/>
    <p:sldId id="375" r:id="rId144"/>
    <p:sldId id="376" r:id="rId145"/>
    <p:sldId id="377" r:id="rId146"/>
    <p:sldId id="378" r:id="rId147"/>
    <p:sldId id="391" r:id="rId148"/>
    <p:sldId id="392" r:id="rId149"/>
    <p:sldId id="393" r:id="rId150"/>
    <p:sldId id="394" r:id="rId151"/>
    <p:sldId id="395" r:id="rId152"/>
    <p:sldId id="286" r:id="rId1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159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6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63" Type="http://schemas.openxmlformats.org/officeDocument/2006/relationships/slide" Target="slides/slide52.xml"/><Relationship Id="rId84" Type="http://schemas.openxmlformats.org/officeDocument/2006/relationships/slide" Target="slides/slide73.xml"/><Relationship Id="rId138" Type="http://schemas.openxmlformats.org/officeDocument/2006/relationships/slide" Target="slides/slide127.xml"/><Relationship Id="rId107" Type="http://schemas.openxmlformats.org/officeDocument/2006/relationships/slide" Target="slides/slide9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53" Type="http://schemas.openxmlformats.org/officeDocument/2006/relationships/slide" Target="slides/slide42.xml"/><Relationship Id="rId74" Type="http://schemas.openxmlformats.org/officeDocument/2006/relationships/slide" Target="slides/slide63.xml"/><Relationship Id="rId128" Type="http://schemas.openxmlformats.org/officeDocument/2006/relationships/slide" Target="slides/slide117.xml"/><Relationship Id="rId149" Type="http://schemas.openxmlformats.org/officeDocument/2006/relationships/slide" Target="slides/slide138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4.xml"/><Relationship Id="rId22" Type="http://schemas.openxmlformats.org/officeDocument/2006/relationships/slide" Target="slides/slide11.xml"/><Relationship Id="rId43" Type="http://schemas.openxmlformats.org/officeDocument/2006/relationships/slide" Target="slides/slide32.xml"/><Relationship Id="rId64" Type="http://schemas.openxmlformats.org/officeDocument/2006/relationships/slide" Target="slides/slide53.xml"/><Relationship Id="rId118" Type="http://schemas.openxmlformats.org/officeDocument/2006/relationships/slide" Target="slides/slide107.xml"/><Relationship Id="rId139" Type="http://schemas.openxmlformats.org/officeDocument/2006/relationships/slide" Target="slides/slide128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150" Type="http://schemas.openxmlformats.org/officeDocument/2006/relationships/slide" Target="slides/slide139.xml"/><Relationship Id="rId155" Type="http://schemas.openxmlformats.org/officeDocument/2006/relationships/viewProps" Target="viewProps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59" Type="http://schemas.openxmlformats.org/officeDocument/2006/relationships/slide" Target="slides/slide48.xml"/><Relationship Id="rId103" Type="http://schemas.openxmlformats.org/officeDocument/2006/relationships/slide" Target="slides/slide92.xml"/><Relationship Id="rId108" Type="http://schemas.openxmlformats.org/officeDocument/2006/relationships/slide" Target="slides/slide97.xml"/><Relationship Id="rId124" Type="http://schemas.openxmlformats.org/officeDocument/2006/relationships/slide" Target="slides/slide113.xml"/><Relationship Id="rId129" Type="http://schemas.openxmlformats.org/officeDocument/2006/relationships/slide" Target="slides/slide118.xml"/><Relationship Id="rId54" Type="http://schemas.openxmlformats.org/officeDocument/2006/relationships/slide" Target="slides/slide43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91" Type="http://schemas.openxmlformats.org/officeDocument/2006/relationships/slide" Target="slides/slide80.xml"/><Relationship Id="rId96" Type="http://schemas.openxmlformats.org/officeDocument/2006/relationships/slide" Target="slides/slide85.xml"/><Relationship Id="rId140" Type="http://schemas.openxmlformats.org/officeDocument/2006/relationships/slide" Target="slides/slide129.xml"/><Relationship Id="rId145" Type="http://schemas.openxmlformats.org/officeDocument/2006/relationships/slide" Target="slides/slide1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49" Type="http://schemas.openxmlformats.org/officeDocument/2006/relationships/slide" Target="slides/slide38.xml"/><Relationship Id="rId114" Type="http://schemas.openxmlformats.org/officeDocument/2006/relationships/slide" Target="slides/slide103.xml"/><Relationship Id="rId119" Type="http://schemas.openxmlformats.org/officeDocument/2006/relationships/slide" Target="slides/slide108.xml"/><Relationship Id="rId44" Type="http://schemas.openxmlformats.org/officeDocument/2006/relationships/slide" Target="slides/slide33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130" Type="http://schemas.openxmlformats.org/officeDocument/2006/relationships/slide" Target="slides/slide119.xml"/><Relationship Id="rId135" Type="http://schemas.openxmlformats.org/officeDocument/2006/relationships/slide" Target="slides/slide124.xml"/><Relationship Id="rId151" Type="http://schemas.openxmlformats.org/officeDocument/2006/relationships/slide" Target="slides/slide140.xml"/><Relationship Id="rId156" Type="http://schemas.openxmlformats.org/officeDocument/2006/relationships/theme" Target="theme/theme1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109" Type="http://schemas.openxmlformats.org/officeDocument/2006/relationships/slide" Target="slides/slide9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slide" Target="slides/slide86.xml"/><Relationship Id="rId104" Type="http://schemas.openxmlformats.org/officeDocument/2006/relationships/slide" Target="slides/slide93.xml"/><Relationship Id="rId120" Type="http://schemas.openxmlformats.org/officeDocument/2006/relationships/slide" Target="slides/slide109.xml"/><Relationship Id="rId125" Type="http://schemas.openxmlformats.org/officeDocument/2006/relationships/slide" Target="slides/slide114.xml"/><Relationship Id="rId141" Type="http://schemas.openxmlformats.org/officeDocument/2006/relationships/slide" Target="slides/slide130.xml"/><Relationship Id="rId146" Type="http://schemas.openxmlformats.org/officeDocument/2006/relationships/slide" Target="slides/slide13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110" Type="http://schemas.openxmlformats.org/officeDocument/2006/relationships/slide" Target="slides/slide99.xml"/><Relationship Id="rId115" Type="http://schemas.openxmlformats.org/officeDocument/2006/relationships/slide" Target="slides/slide104.xml"/><Relationship Id="rId131" Type="http://schemas.openxmlformats.org/officeDocument/2006/relationships/slide" Target="slides/slide120.xml"/><Relationship Id="rId136" Type="http://schemas.openxmlformats.org/officeDocument/2006/relationships/slide" Target="slides/slide125.xml"/><Relationship Id="rId157" Type="http://schemas.openxmlformats.org/officeDocument/2006/relationships/tableStyles" Target="tableStyles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52" Type="http://schemas.openxmlformats.org/officeDocument/2006/relationships/slide" Target="slides/slide14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slide" Target="slides/slide89.xml"/><Relationship Id="rId105" Type="http://schemas.openxmlformats.org/officeDocument/2006/relationships/slide" Target="slides/slide94.xml"/><Relationship Id="rId126" Type="http://schemas.openxmlformats.org/officeDocument/2006/relationships/slide" Target="slides/slide115.xml"/><Relationship Id="rId147" Type="http://schemas.openxmlformats.org/officeDocument/2006/relationships/slide" Target="slides/slide136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slide" Target="slides/slide87.xml"/><Relationship Id="rId121" Type="http://schemas.openxmlformats.org/officeDocument/2006/relationships/slide" Target="slides/slide110.xml"/><Relationship Id="rId142" Type="http://schemas.openxmlformats.org/officeDocument/2006/relationships/slide" Target="slides/slide13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4.xml"/><Relationship Id="rId46" Type="http://schemas.openxmlformats.org/officeDocument/2006/relationships/slide" Target="slides/slide35.xml"/><Relationship Id="rId67" Type="http://schemas.openxmlformats.org/officeDocument/2006/relationships/slide" Target="slides/slide56.xml"/><Relationship Id="rId116" Type="http://schemas.openxmlformats.org/officeDocument/2006/relationships/slide" Target="slides/slide105.xml"/><Relationship Id="rId137" Type="http://schemas.openxmlformats.org/officeDocument/2006/relationships/slide" Target="slides/slide12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62" Type="http://schemas.openxmlformats.org/officeDocument/2006/relationships/slide" Target="slides/slide51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111" Type="http://schemas.openxmlformats.org/officeDocument/2006/relationships/slide" Target="slides/slide100.xml"/><Relationship Id="rId132" Type="http://schemas.openxmlformats.org/officeDocument/2006/relationships/slide" Target="slides/slide121.xml"/><Relationship Id="rId153" Type="http://schemas.openxmlformats.org/officeDocument/2006/relationships/slide" Target="slides/slide142.xml"/><Relationship Id="rId15" Type="http://schemas.openxmlformats.org/officeDocument/2006/relationships/slide" Target="slides/slide4.xml"/><Relationship Id="rId36" Type="http://schemas.openxmlformats.org/officeDocument/2006/relationships/slide" Target="slides/slide25.xml"/><Relationship Id="rId57" Type="http://schemas.openxmlformats.org/officeDocument/2006/relationships/slide" Target="slides/slide46.xml"/><Relationship Id="rId106" Type="http://schemas.openxmlformats.org/officeDocument/2006/relationships/slide" Target="slides/slide95.xml"/><Relationship Id="rId127" Type="http://schemas.openxmlformats.org/officeDocument/2006/relationships/slide" Target="slides/slide11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52" Type="http://schemas.openxmlformats.org/officeDocument/2006/relationships/slide" Target="slides/slide41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94" Type="http://schemas.openxmlformats.org/officeDocument/2006/relationships/slide" Target="slides/slide83.xml"/><Relationship Id="rId99" Type="http://schemas.openxmlformats.org/officeDocument/2006/relationships/slide" Target="slides/slide88.xml"/><Relationship Id="rId101" Type="http://schemas.openxmlformats.org/officeDocument/2006/relationships/slide" Target="slides/slide90.xml"/><Relationship Id="rId122" Type="http://schemas.openxmlformats.org/officeDocument/2006/relationships/slide" Target="slides/slide111.xml"/><Relationship Id="rId143" Type="http://schemas.openxmlformats.org/officeDocument/2006/relationships/slide" Target="slides/slide132.xml"/><Relationship Id="rId148" Type="http://schemas.openxmlformats.org/officeDocument/2006/relationships/slide" Target="slides/slide13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5.xml"/><Relationship Id="rId47" Type="http://schemas.openxmlformats.org/officeDocument/2006/relationships/slide" Target="slides/slide36.xml"/><Relationship Id="rId68" Type="http://schemas.openxmlformats.org/officeDocument/2006/relationships/slide" Target="slides/slide57.xml"/><Relationship Id="rId89" Type="http://schemas.openxmlformats.org/officeDocument/2006/relationships/slide" Target="slides/slide78.xml"/><Relationship Id="rId112" Type="http://schemas.openxmlformats.org/officeDocument/2006/relationships/slide" Target="slides/slide101.xml"/><Relationship Id="rId133" Type="http://schemas.openxmlformats.org/officeDocument/2006/relationships/slide" Target="slides/slide122.xml"/><Relationship Id="rId154" Type="http://schemas.openxmlformats.org/officeDocument/2006/relationships/presProps" Target="presProps.xml"/><Relationship Id="rId16" Type="http://schemas.openxmlformats.org/officeDocument/2006/relationships/slide" Target="slides/slide5.xml"/><Relationship Id="rId37" Type="http://schemas.openxmlformats.org/officeDocument/2006/relationships/slide" Target="slides/slide26.xml"/><Relationship Id="rId58" Type="http://schemas.openxmlformats.org/officeDocument/2006/relationships/slide" Target="slides/slide47.xml"/><Relationship Id="rId79" Type="http://schemas.openxmlformats.org/officeDocument/2006/relationships/slide" Target="slides/slide68.xml"/><Relationship Id="rId102" Type="http://schemas.openxmlformats.org/officeDocument/2006/relationships/slide" Target="slides/slide91.xml"/><Relationship Id="rId123" Type="http://schemas.openxmlformats.org/officeDocument/2006/relationships/slide" Target="slides/slide112.xml"/><Relationship Id="rId144" Type="http://schemas.openxmlformats.org/officeDocument/2006/relationships/slide" Target="slides/slide133.xml"/><Relationship Id="rId90" Type="http://schemas.openxmlformats.org/officeDocument/2006/relationships/slide" Target="slides/slide79.xml"/><Relationship Id="rId27" Type="http://schemas.openxmlformats.org/officeDocument/2006/relationships/slide" Target="slides/slide16.xml"/><Relationship Id="rId48" Type="http://schemas.openxmlformats.org/officeDocument/2006/relationships/slide" Target="slides/slide37.xml"/><Relationship Id="rId69" Type="http://schemas.openxmlformats.org/officeDocument/2006/relationships/slide" Target="slides/slide58.xml"/><Relationship Id="rId113" Type="http://schemas.openxmlformats.org/officeDocument/2006/relationships/slide" Target="slides/slide102.xml"/><Relationship Id="rId13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1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5916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273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323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481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574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217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30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594263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5007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746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1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262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508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20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1826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15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20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6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70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86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4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5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61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29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28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19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37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53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10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612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5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8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42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019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550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588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45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574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466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887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96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648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1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947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706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957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336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370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980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142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06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74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462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3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56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18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653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790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540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637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75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529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41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672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5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56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879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760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843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3382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428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2534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475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860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535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605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9817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5500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555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622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CAD085-E8A6-8845-BD4E-CB4CCA059FC4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7439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CAD085-E8A6-8845-BD4E-CB4CCA059FC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3879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CAD085-E8A6-8845-BD4E-CB4CCA059FC4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13106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CAD085-E8A6-8845-BD4E-CB4CCA059FC4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9315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657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6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857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950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986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980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462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6586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832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536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91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954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456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8267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409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07628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2307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201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24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13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950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117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656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8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31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4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69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4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5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067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0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9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87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3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../Documents/supply%20chain%20management%20dashboard.pbix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../Documents/Stock%20Data%20Dashboard.pbix" TargetMode="External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../Documents/Financial%20Performance%20Dashboard.pbix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../Documents/Pizza%20sales%20analysis.pbix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BA80E2-D828-EB31-8ED1-F995A96A0DF2}"/>
              </a:ext>
            </a:extLst>
          </p:cNvPr>
          <p:cNvSpPr txBox="1"/>
          <p:nvPr/>
        </p:nvSpPr>
        <p:spPr>
          <a:xfrm>
            <a:off x="644013" y="2659559"/>
            <a:ext cx="78559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UNIFIED MENTOR PROJECTS</a:t>
            </a:r>
          </a:p>
        </p:txBody>
      </p:sp>
    </p:spTree>
    <p:extLst>
      <p:ext uri="{BB962C8B-B14F-4D97-AF65-F5344CB8AC3E}">
        <p14:creationId xmlns:p14="http://schemas.microsoft.com/office/powerpoint/2010/main" val="23340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57200"/>
            <a:ext cx="44982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Profit by Segment and Product</a:t>
            </a:r>
          </a:p>
          <a:p>
            <a:r>
              <a:rPr dirty="0"/>
              <a:t>Purpose: Cross-analyze profitability.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1" y="457200"/>
            <a:ext cx="4572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Discount Patterns</a:t>
            </a:r>
          </a:p>
          <a:p>
            <a:r>
              <a:rPr dirty="0"/>
              <a:t>Purpose: Identify when/where discounts are applied.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C1A1F-BAA9-023F-F94B-FDC14E39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84439"/>
            <a:ext cx="4208205" cy="40902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A9126-8E80-B090-EEED-AB7CE7436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084438"/>
            <a:ext cx="4571998" cy="409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84B71-8588-2AC5-25DD-339E6AD53C67}"/>
              </a:ext>
            </a:extLst>
          </p:cNvPr>
          <p:cNvSpPr txBox="1"/>
          <p:nvPr/>
        </p:nvSpPr>
        <p:spPr>
          <a:xfrm>
            <a:off x="208935" y="6231193"/>
            <a:ext cx="4626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8A001-D99E-92DF-E3DB-6A245B8E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7CAEA3-7497-136B-6C4C-0C082B59E2F2}"/>
              </a:ext>
            </a:extLst>
          </p:cNvPr>
          <p:cNvSpPr txBox="1"/>
          <p:nvPr/>
        </p:nvSpPr>
        <p:spPr>
          <a:xfrm>
            <a:off x="172064" y="645124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735C5-65B3-9C1D-F56E-F114A42F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778"/>
            <a:ext cx="9144000" cy="4900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38046C-C835-61A8-278A-A10B6CCE4129}"/>
              </a:ext>
            </a:extLst>
          </p:cNvPr>
          <p:cNvSpPr txBox="1"/>
          <p:nvPr/>
        </p:nvSpPr>
        <p:spPr>
          <a:xfrm>
            <a:off x="260555" y="749399"/>
            <a:ext cx="60124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Manufacturing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31223311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09C1A-BC4B-95D3-4287-293F8C4A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F662A6-6E73-9B55-2AB0-93FB30217F5B}"/>
              </a:ext>
            </a:extLst>
          </p:cNvPr>
          <p:cNvSpPr txBox="1"/>
          <p:nvPr/>
        </p:nvSpPr>
        <p:spPr>
          <a:xfrm>
            <a:off x="172064" y="645124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7CD06-C3C5-19AC-D091-9F07F0533977}"/>
              </a:ext>
            </a:extLst>
          </p:cNvPr>
          <p:cNvSpPr txBox="1"/>
          <p:nvPr/>
        </p:nvSpPr>
        <p:spPr>
          <a:xfrm>
            <a:off x="172064" y="690405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Logistics &amp; Transportation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B5192-DB4E-6A73-02B4-FBF41C35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611"/>
            <a:ext cx="9144000" cy="48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513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1D11A-6D9B-802C-DBA8-070F91EB5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05B548-CEA9-E97D-42C7-E4E672A81AB8}"/>
              </a:ext>
            </a:extLst>
          </p:cNvPr>
          <p:cNvSpPr txBox="1"/>
          <p:nvPr/>
        </p:nvSpPr>
        <p:spPr>
          <a:xfrm>
            <a:off x="172064" y="645124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13856-838F-6735-B05F-EEB63EC1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839"/>
            <a:ext cx="9144000" cy="5000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C1546-DADA-7652-7391-BBD079251E9A}"/>
              </a:ext>
            </a:extLst>
          </p:cNvPr>
          <p:cNvSpPr txBox="1"/>
          <p:nvPr/>
        </p:nvSpPr>
        <p:spPr>
          <a:xfrm>
            <a:off x="172064" y="611746"/>
            <a:ext cx="6238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Cost, Profitability &amp; Financials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BA115-A2DF-91B4-FF29-A0225C0C0816}"/>
              </a:ext>
            </a:extLst>
          </p:cNvPr>
          <p:cNvSpPr txBox="1"/>
          <p:nvPr/>
        </p:nvSpPr>
        <p:spPr>
          <a:xfrm>
            <a:off x="6676103" y="6393539"/>
            <a:ext cx="2295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3" action="ppaction://hlinkfile"/>
              </a:rPr>
              <a:t>REFERENCE LINK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6920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6E2BF0-32A5-C7CF-69BF-D62954606F72}"/>
              </a:ext>
            </a:extLst>
          </p:cNvPr>
          <p:cNvSpPr txBox="1"/>
          <p:nvPr/>
        </p:nvSpPr>
        <p:spPr>
          <a:xfrm>
            <a:off x="339213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389C9-3852-033F-ED95-6E712C3AFED0}"/>
              </a:ext>
            </a:extLst>
          </p:cNvPr>
          <p:cNvSpPr txBox="1"/>
          <p:nvPr/>
        </p:nvSpPr>
        <p:spPr>
          <a:xfrm>
            <a:off x="157316" y="769064"/>
            <a:ext cx="881953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/>
              <a:t>INVENTORY MANAGEMENT</a:t>
            </a:r>
          </a:p>
          <a:p>
            <a:r>
              <a:rPr lang="en-IN" b="1" dirty="0"/>
              <a:t>Key Insights</a:t>
            </a:r>
          </a:p>
          <a:p>
            <a:r>
              <a:rPr lang="en-IN" b="1" dirty="0"/>
              <a:t>Total stock = 4,777</a:t>
            </a:r>
            <a:r>
              <a:rPr lang="en-IN" dirty="0"/>
              <a:t> and </a:t>
            </a:r>
            <a:r>
              <a:rPr lang="en-IN" b="1" dirty="0" err="1"/>
              <a:t>avg</a:t>
            </a:r>
            <a:r>
              <a:rPr lang="en-IN" b="1" dirty="0"/>
              <a:t> stock = 47.77</a:t>
            </a:r>
            <a:r>
              <a:rPr lang="en-IN" dirty="0"/>
              <a:t>, indicating moderate inventory depth.</a:t>
            </a:r>
          </a:p>
          <a:p>
            <a:r>
              <a:rPr lang="en-IN" b="1" dirty="0"/>
              <a:t>Inventory turnover = 965×</a:t>
            </a:r>
            <a:r>
              <a:rPr lang="en-IN" dirty="0"/>
              <a:t> → extremely efficient selling, almost too lean.</a:t>
            </a:r>
          </a:p>
          <a:p>
            <a:r>
              <a:rPr lang="en-IN" b="1" dirty="0"/>
              <a:t>Days of inventory = 0.38</a:t>
            </a:r>
            <a:r>
              <a:rPr lang="en-IN" dirty="0"/>
              <a:t> → dangerously close to daily stockout risk.</a:t>
            </a:r>
          </a:p>
          <a:p>
            <a:r>
              <a:rPr lang="en-IN" b="1" dirty="0"/>
              <a:t>Fill rate = 10.68%</a:t>
            </a:r>
            <a:r>
              <a:rPr lang="en-IN" dirty="0"/>
              <a:t> → critical supply failure.</a:t>
            </a:r>
          </a:p>
          <a:p>
            <a:r>
              <a:rPr lang="en-IN" b="1" dirty="0"/>
              <a:t>Backorders = 1,483</a:t>
            </a:r>
            <a:r>
              <a:rPr lang="en-IN" dirty="0"/>
              <a:t> → severe service-level gap.</a:t>
            </a:r>
          </a:p>
          <a:p>
            <a:r>
              <a:rPr lang="en-IN" b="1" dirty="0"/>
              <a:t>SKU68 unavailable during demand.</a:t>
            </a:r>
            <a:endParaRPr lang="en-IN" dirty="0"/>
          </a:p>
          <a:p>
            <a:r>
              <a:rPr lang="en-IN" b="1" dirty="0"/>
              <a:t>High-demand SKUs (SKU10, SKU49, SKU94, SKU9, SKU36)</a:t>
            </a:r>
          </a:p>
          <a:p>
            <a:r>
              <a:rPr lang="en-IN" dirty="0"/>
              <a:t>→ must be prioritized in procurement &amp; forecasting.</a:t>
            </a:r>
          </a:p>
          <a:p>
            <a:r>
              <a:rPr lang="en-IN" b="1" dirty="0"/>
              <a:t>Excess Inventory SKUs (SKU49, SKU55, SKU89)</a:t>
            </a:r>
          </a:p>
          <a:p>
            <a:r>
              <a:rPr lang="en-IN" dirty="0"/>
              <a:t>→ capital trapped in slow-moving SKUs.</a:t>
            </a:r>
          </a:p>
          <a:p>
            <a:r>
              <a:rPr lang="en-IN" b="1" dirty="0"/>
              <a:t>Stock Aging (SKU69, SKU48, SKU90</a:t>
            </a:r>
            <a:r>
              <a:rPr lang="en-IN" dirty="0"/>
              <a:t> </a:t>
            </a:r>
            <a:r>
              <a:rPr lang="en-IN" b="1" dirty="0"/>
              <a:t>)</a:t>
            </a:r>
          </a:p>
          <a:p>
            <a:r>
              <a:rPr lang="en-IN" dirty="0"/>
              <a:t>→ indicates poor forecasting &amp; overstocks.</a:t>
            </a:r>
          </a:p>
          <a:p>
            <a:r>
              <a:rPr lang="en-US" b="1" dirty="0"/>
              <a:t>Strategic Actions</a:t>
            </a:r>
          </a:p>
          <a:p>
            <a:r>
              <a:rPr lang="en-US" b="1" dirty="0"/>
              <a:t>A. Fix Fill Rate (Top Priority)</a:t>
            </a:r>
          </a:p>
          <a:p>
            <a:r>
              <a:rPr lang="en-US" dirty="0"/>
              <a:t>Increase safety stock for top 15 SKUs immediately.</a:t>
            </a:r>
          </a:p>
          <a:p>
            <a:r>
              <a:rPr lang="en-US" dirty="0"/>
              <a:t>Approve expedited orders for SKU68, SKU69, SKU48.</a:t>
            </a:r>
          </a:p>
          <a:p>
            <a:r>
              <a:rPr lang="en-US" b="1" dirty="0"/>
              <a:t>B. Reorder Points</a:t>
            </a:r>
          </a:p>
          <a:p>
            <a:r>
              <a:rPr lang="en-US" dirty="0"/>
              <a:t>customize by sales velocity.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9336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5BB58-BDAB-161F-00C8-FC29CB126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F576A1-E507-40E7-EEAA-713B9A599F47}"/>
              </a:ext>
            </a:extLst>
          </p:cNvPr>
          <p:cNvSpPr txBox="1"/>
          <p:nvPr/>
        </p:nvSpPr>
        <p:spPr>
          <a:xfrm>
            <a:off x="339213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16548-EF2F-9C37-E9E1-F654784ED37F}"/>
              </a:ext>
            </a:extLst>
          </p:cNvPr>
          <p:cNvSpPr txBox="1"/>
          <p:nvPr/>
        </p:nvSpPr>
        <p:spPr>
          <a:xfrm>
            <a:off x="157316" y="769064"/>
            <a:ext cx="881953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B. Reduce Excess Stock</a:t>
            </a:r>
          </a:p>
          <a:p>
            <a:r>
              <a:rPr lang="en-IN" dirty="0"/>
              <a:t>Discount SKU49, SKU55 urgently.</a:t>
            </a:r>
          </a:p>
          <a:p>
            <a:r>
              <a:rPr lang="en-IN" dirty="0"/>
              <a:t>Bundle slow SKUs with fast-movers.</a:t>
            </a:r>
          </a:p>
          <a:p>
            <a:r>
              <a:rPr lang="en-IN" b="1" dirty="0"/>
              <a:t>C. Implement ABC Inventory Control</a:t>
            </a:r>
          </a:p>
          <a:p>
            <a:r>
              <a:rPr lang="en-IN" dirty="0"/>
              <a:t>A: SKU10, SKU94, SKU9, SKU36 (80% revenue)</a:t>
            </a:r>
          </a:p>
          <a:p>
            <a:r>
              <a:rPr lang="en-IN" dirty="0"/>
              <a:t>B: Mid-tier SKUs</a:t>
            </a:r>
          </a:p>
          <a:p>
            <a:r>
              <a:rPr lang="en-IN" dirty="0"/>
              <a:t>C: SKU2, SKU45, SKU85 (phase out)</a:t>
            </a:r>
          </a:p>
          <a:p>
            <a:r>
              <a:rPr lang="en-IN" b="1" dirty="0"/>
              <a:t>2. SUPPLIER PERFORMANCE</a:t>
            </a:r>
          </a:p>
          <a:p>
            <a:r>
              <a:rPr lang="en-US" b="1" dirty="0"/>
              <a:t>Key Insights</a:t>
            </a:r>
          </a:p>
          <a:p>
            <a:r>
              <a:rPr lang="en-US" b="1" dirty="0"/>
              <a:t>Best On-time Delivery:</a:t>
            </a:r>
            <a:r>
              <a:rPr lang="en-US" dirty="0"/>
              <a:t> Supplier 3</a:t>
            </a:r>
          </a:p>
          <a:p>
            <a:r>
              <a:rPr lang="en-US" b="1" dirty="0"/>
              <a:t>Best Quality:</a:t>
            </a:r>
            <a:r>
              <a:rPr lang="en-US" dirty="0"/>
              <a:t> Supplier 1</a:t>
            </a:r>
          </a:p>
          <a:p>
            <a:r>
              <a:rPr lang="en-US" b="1" dirty="0"/>
              <a:t>Worst Quality:</a:t>
            </a:r>
            <a:r>
              <a:rPr lang="en-US" dirty="0"/>
              <a:t> Supplier 5</a:t>
            </a:r>
          </a:p>
          <a:p>
            <a:r>
              <a:rPr lang="en-US" b="1" dirty="0"/>
              <a:t>Lowest Cost Supplier:</a:t>
            </a:r>
            <a:r>
              <a:rPr lang="en-US" dirty="0"/>
              <a:t> Supplier 4</a:t>
            </a:r>
          </a:p>
          <a:p>
            <a:r>
              <a:rPr lang="en-US" b="1" dirty="0"/>
              <a:t>Supplier Stability Issues:</a:t>
            </a:r>
            <a:r>
              <a:rPr lang="en-US" dirty="0"/>
              <a:t> Sup3 (-6), Sup2 (-3) inconsistent</a:t>
            </a:r>
          </a:p>
          <a:p>
            <a:r>
              <a:rPr lang="en-US" b="1" dirty="0"/>
              <a:t>Manufacturing cost by city:</a:t>
            </a:r>
            <a:r>
              <a:rPr lang="en-US" dirty="0"/>
              <a:t> Best = Bangalore → Worst = Delhi</a:t>
            </a:r>
          </a:p>
          <a:p>
            <a:br>
              <a:rPr lang="en-US" dirty="0"/>
            </a:br>
            <a:r>
              <a:rPr lang="en-US" b="1" dirty="0"/>
              <a:t>Strategic Actions</a:t>
            </a:r>
          </a:p>
          <a:p>
            <a:r>
              <a:rPr lang="en-US" b="1" dirty="0"/>
              <a:t>A. Reallocate Spend</a:t>
            </a:r>
          </a:p>
          <a:p>
            <a:r>
              <a:rPr lang="en-US" dirty="0"/>
              <a:t>Shift volume to </a:t>
            </a:r>
            <a:r>
              <a:rPr lang="en-US" b="1" dirty="0"/>
              <a:t>Supplier 1 &amp; 3</a:t>
            </a:r>
            <a:r>
              <a:rPr lang="en-US" dirty="0"/>
              <a:t> (best performance profile).</a:t>
            </a:r>
          </a:p>
          <a:p>
            <a:r>
              <a:rPr lang="en-US" dirty="0"/>
              <a:t>Reduce dependency on </a:t>
            </a:r>
            <a:r>
              <a:rPr lang="en-US" b="1" dirty="0"/>
              <a:t>Supplier 5</a:t>
            </a:r>
            <a:r>
              <a:rPr lang="en-US" dirty="0"/>
              <a:t> immediately.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79226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7988-3C6E-6F24-1F84-3C0CF818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496533-C1E8-2486-E285-E7E6F6618BE1}"/>
              </a:ext>
            </a:extLst>
          </p:cNvPr>
          <p:cNvSpPr txBox="1"/>
          <p:nvPr/>
        </p:nvSpPr>
        <p:spPr>
          <a:xfrm>
            <a:off x="339213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8F1C5-2C83-CAA2-A1AB-1507E7060288}"/>
              </a:ext>
            </a:extLst>
          </p:cNvPr>
          <p:cNvSpPr txBox="1"/>
          <p:nvPr/>
        </p:nvSpPr>
        <p:spPr>
          <a:xfrm>
            <a:off x="157316" y="769064"/>
            <a:ext cx="881953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B. Supplier Contracting</a:t>
            </a:r>
          </a:p>
          <a:p>
            <a:r>
              <a:rPr lang="en-IN" dirty="0"/>
              <a:t>Penalty clause for delays (Sup2/3).</a:t>
            </a:r>
          </a:p>
          <a:p>
            <a:r>
              <a:rPr lang="en-IN" dirty="0"/>
              <a:t>Reward system for on-time (Sup1, Sup3).</a:t>
            </a:r>
          </a:p>
          <a:p>
            <a:r>
              <a:rPr lang="en-IN" b="1" dirty="0"/>
              <a:t>C. Manufacturing Footprint Strategy</a:t>
            </a:r>
          </a:p>
          <a:p>
            <a:r>
              <a:rPr lang="en-IN" dirty="0"/>
              <a:t>Move production to Bangalore, Kolkata.</a:t>
            </a:r>
          </a:p>
          <a:p>
            <a:r>
              <a:rPr lang="en-IN" dirty="0"/>
              <a:t>Reduce manufacturing in Delhi &amp; Mumbai.</a:t>
            </a:r>
          </a:p>
          <a:p>
            <a:r>
              <a:rPr lang="en-IN" b="1" dirty="0"/>
              <a:t> 3. LOGISTICS &amp; TRANSPORTATION</a:t>
            </a:r>
          </a:p>
          <a:p>
            <a:r>
              <a:rPr lang="en-US" b="1" dirty="0"/>
              <a:t>Key Insights</a:t>
            </a:r>
          </a:p>
          <a:p>
            <a:r>
              <a:rPr lang="en-US" b="1" dirty="0"/>
              <a:t>Fastest carrier:</a:t>
            </a:r>
            <a:r>
              <a:rPr lang="en-US" dirty="0"/>
              <a:t> B</a:t>
            </a:r>
          </a:p>
          <a:p>
            <a:r>
              <a:rPr lang="en-US" b="1" dirty="0"/>
              <a:t>Cheapest carrier:</a:t>
            </a:r>
            <a:r>
              <a:rPr lang="en-US" dirty="0"/>
              <a:t> C</a:t>
            </a:r>
          </a:p>
          <a:p>
            <a:r>
              <a:rPr lang="en-US" b="1" dirty="0"/>
              <a:t>Most expensive:</a:t>
            </a:r>
            <a:r>
              <a:rPr lang="en-US" dirty="0"/>
              <a:t> B</a:t>
            </a:r>
          </a:p>
          <a:p>
            <a:r>
              <a:rPr lang="en-US" b="1" dirty="0"/>
              <a:t>Slowest:</a:t>
            </a:r>
            <a:r>
              <a:rPr lang="en-US" dirty="0"/>
              <a:t> A</a:t>
            </a:r>
          </a:p>
          <a:p>
            <a:r>
              <a:rPr lang="en-US" b="1" dirty="0"/>
              <a:t>Highest cost route:</a:t>
            </a:r>
            <a:r>
              <a:rPr lang="en-US" dirty="0"/>
              <a:t> Route B</a:t>
            </a:r>
          </a:p>
          <a:p>
            <a:r>
              <a:rPr lang="en-US" b="1" dirty="0"/>
              <a:t>Highest volume route:</a:t>
            </a:r>
            <a:r>
              <a:rPr lang="en-US" dirty="0"/>
              <a:t> Route A</a:t>
            </a:r>
          </a:p>
          <a:p>
            <a:r>
              <a:rPr lang="en-US" b="1" dirty="0"/>
              <a:t>Avg transport cost by mode:</a:t>
            </a:r>
            <a:r>
              <a:rPr lang="en-US" dirty="0"/>
              <a:t> Air &gt; Road &gt; Rail &gt; Sea</a:t>
            </a:r>
          </a:p>
          <a:p>
            <a:r>
              <a:rPr lang="en-US" b="1" dirty="0"/>
              <a:t>Strategic Actions</a:t>
            </a:r>
          </a:p>
          <a:p>
            <a:r>
              <a:rPr lang="en-US" b="1" dirty="0"/>
              <a:t>A. Optimize Carrier Assignment</a:t>
            </a:r>
          </a:p>
          <a:p>
            <a:r>
              <a:rPr lang="en-US" dirty="0"/>
              <a:t>Use </a:t>
            </a:r>
            <a:r>
              <a:rPr lang="en-US" b="1" dirty="0"/>
              <a:t>Carrier B</a:t>
            </a:r>
            <a:r>
              <a:rPr lang="en-US" dirty="0"/>
              <a:t> for urgent shipments only.</a:t>
            </a:r>
          </a:p>
          <a:p>
            <a:r>
              <a:rPr lang="en-US" dirty="0"/>
              <a:t>Shift bulk movement to </a:t>
            </a:r>
            <a:r>
              <a:rPr lang="en-US" b="1" dirty="0"/>
              <a:t>Carrier C</a:t>
            </a:r>
            <a:r>
              <a:rPr lang="en-US" dirty="0"/>
              <a:t>.</a:t>
            </a:r>
          </a:p>
          <a:p>
            <a:r>
              <a:rPr lang="en-US" dirty="0"/>
              <a:t>Reduce Carrier A usage drastically.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6118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62DFC-6993-3926-B5DA-FB0CD2649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D361B3-1644-846F-3FE3-12C029723C4F}"/>
              </a:ext>
            </a:extLst>
          </p:cNvPr>
          <p:cNvSpPr txBox="1"/>
          <p:nvPr/>
        </p:nvSpPr>
        <p:spPr>
          <a:xfrm>
            <a:off x="339213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DC3ED-F00C-E5F9-2D08-E684C2CBED23}"/>
              </a:ext>
            </a:extLst>
          </p:cNvPr>
          <p:cNvSpPr txBox="1"/>
          <p:nvPr/>
        </p:nvSpPr>
        <p:spPr>
          <a:xfrm>
            <a:off x="157316" y="769064"/>
            <a:ext cx="881953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B. Route Optimization</a:t>
            </a:r>
          </a:p>
          <a:p>
            <a:r>
              <a:rPr lang="en-US" dirty="0"/>
              <a:t>Reprice or renegotiate Route B.</a:t>
            </a:r>
          </a:p>
          <a:p>
            <a:r>
              <a:rPr lang="en-US" dirty="0"/>
              <a:t>Shift load to Route A wherever possible.</a:t>
            </a:r>
          </a:p>
          <a:p>
            <a:r>
              <a:rPr lang="en-US" b="1" dirty="0"/>
              <a:t>C. Mode Shift Strategy</a:t>
            </a:r>
          </a:p>
          <a:p>
            <a:r>
              <a:rPr lang="en-US" dirty="0"/>
              <a:t>Move high-cost air shipments to road or rail.</a:t>
            </a:r>
          </a:p>
          <a:p>
            <a:r>
              <a:rPr lang="en-IN" b="1" dirty="0"/>
              <a:t>4. QUALITY &amp; INSPECTION</a:t>
            </a:r>
          </a:p>
          <a:p>
            <a:r>
              <a:rPr lang="en-US" b="1" dirty="0"/>
              <a:t>Key Insights</a:t>
            </a:r>
          </a:p>
          <a:p>
            <a:r>
              <a:rPr lang="en-US" b="1" dirty="0"/>
              <a:t>Defective units = 133,829</a:t>
            </a:r>
            <a:r>
              <a:rPr lang="en-US" dirty="0"/>
              <a:t> → extremely high waste.</a:t>
            </a:r>
          </a:p>
          <a:p>
            <a:r>
              <a:rPr lang="en-US" b="1" dirty="0"/>
              <a:t>Yield rate = 97.64%</a:t>
            </a:r>
            <a:r>
              <a:rPr lang="en-US" dirty="0"/>
              <a:t> good but overshadowed by volume defects.</a:t>
            </a:r>
          </a:p>
          <a:p>
            <a:r>
              <a:rPr lang="en-US" b="1" dirty="0"/>
              <a:t>Inspection pass = 23, Failed = 36</a:t>
            </a:r>
            <a:r>
              <a:rPr lang="en-US" dirty="0"/>
              <a:t> → weak QC process.</a:t>
            </a:r>
          </a:p>
          <a:p>
            <a:r>
              <a:rPr lang="en-US" dirty="0"/>
              <a:t>Haircare has highest defect rate.</a:t>
            </a:r>
          </a:p>
          <a:p>
            <a:r>
              <a:rPr lang="en-US" b="1" dirty="0"/>
              <a:t>Strategic Actions</a:t>
            </a:r>
          </a:p>
          <a:p>
            <a:r>
              <a:rPr lang="en-US" b="1" dirty="0"/>
              <a:t>A. Strengthen QC at Source</a:t>
            </a:r>
          </a:p>
          <a:p>
            <a:r>
              <a:rPr lang="en-US" dirty="0"/>
              <a:t>Suppliers with highest defects (Sup5, Sup2) must undergo corrective action plans.</a:t>
            </a:r>
          </a:p>
          <a:p>
            <a:r>
              <a:rPr lang="en-US" b="1" dirty="0"/>
              <a:t>B. Implement Fault Analysis</a:t>
            </a:r>
          </a:p>
          <a:p>
            <a:r>
              <a:rPr lang="en-US" dirty="0"/>
              <a:t>Trace defects by SKU &amp; supplier combination to root the worst offenders.</a:t>
            </a:r>
          </a:p>
          <a:p>
            <a:r>
              <a:rPr lang="en-US" b="1" dirty="0"/>
              <a:t>C. Move Defect-Prone Production</a:t>
            </a:r>
          </a:p>
          <a:p>
            <a:r>
              <a:rPr lang="en-US" dirty="0"/>
              <a:t>Haircare SKUs should be manufactured only at high-yield locations.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8499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2E135-8EF5-E921-8469-3BB42ABD1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CE965-8AEC-0678-2FA3-9EC08F415F9D}"/>
              </a:ext>
            </a:extLst>
          </p:cNvPr>
          <p:cNvSpPr txBox="1"/>
          <p:nvPr/>
        </p:nvSpPr>
        <p:spPr>
          <a:xfrm>
            <a:off x="339213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740765-8834-D705-3025-7A5810F07DBA}"/>
              </a:ext>
            </a:extLst>
          </p:cNvPr>
          <p:cNvSpPr txBox="1"/>
          <p:nvPr/>
        </p:nvSpPr>
        <p:spPr>
          <a:xfrm>
            <a:off x="157316" y="769064"/>
            <a:ext cx="881953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5. REVENUE &amp; PROFITABILITY</a:t>
            </a:r>
          </a:p>
          <a:p>
            <a:r>
              <a:rPr lang="en-IN" b="1" dirty="0"/>
              <a:t>Key Insights</a:t>
            </a:r>
          </a:p>
          <a:p>
            <a:r>
              <a:rPr lang="en-IN" b="1" dirty="0"/>
              <a:t>Total revenue = $577.6K</a:t>
            </a:r>
            <a:endParaRPr lang="en-IN" dirty="0"/>
          </a:p>
          <a:p>
            <a:r>
              <a:rPr lang="en-IN" b="1" dirty="0"/>
              <a:t>Total cost = $58K</a:t>
            </a:r>
            <a:endParaRPr lang="en-IN" dirty="0"/>
          </a:p>
          <a:p>
            <a:r>
              <a:rPr lang="en-IN" b="1" dirty="0"/>
              <a:t>Gross margin = 89.92%</a:t>
            </a:r>
            <a:r>
              <a:rPr lang="en-IN" dirty="0"/>
              <a:t> (strong).</a:t>
            </a:r>
          </a:p>
          <a:p>
            <a:r>
              <a:rPr lang="en-IN" b="1" dirty="0"/>
              <a:t>Profit = $519.4K</a:t>
            </a:r>
            <a:endParaRPr lang="en-IN" dirty="0"/>
          </a:p>
          <a:p>
            <a:r>
              <a:rPr lang="en-IN" b="1" dirty="0"/>
              <a:t>ROI on Inventory = 244×</a:t>
            </a:r>
            <a:r>
              <a:rPr lang="en-IN" dirty="0"/>
              <a:t> (excellent).</a:t>
            </a:r>
          </a:p>
          <a:p>
            <a:r>
              <a:rPr lang="en-IN" dirty="0"/>
              <a:t>Top revenue SKUs: </a:t>
            </a:r>
            <a:r>
              <a:rPr lang="en-IN" b="1" dirty="0"/>
              <a:t>SKU51</a:t>
            </a:r>
            <a:endParaRPr lang="en-IN" dirty="0"/>
          </a:p>
          <a:p>
            <a:r>
              <a:rPr lang="en-IN" dirty="0"/>
              <a:t>Best-selling SKUs: </a:t>
            </a:r>
            <a:r>
              <a:rPr lang="en-IN" b="1" dirty="0"/>
              <a:t>SKU10, SKU94, SKU9, SKU37, SKU36, SKU11</a:t>
            </a:r>
            <a:endParaRPr lang="en-IN" dirty="0"/>
          </a:p>
          <a:p>
            <a:r>
              <a:rPr lang="en-IN" dirty="0"/>
              <a:t>Worst-selling: </a:t>
            </a:r>
            <a:r>
              <a:rPr lang="en-IN" b="1" dirty="0"/>
              <a:t>SKU2, SKU45, SKU85, SKU48, SKU70, SKU97</a:t>
            </a:r>
            <a:endParaRPr lang="en-IN" dirty="0"/>
          </a:p>
          <a:p>
            <a:r>
              <a:rPr lang="en-IN" b="1" dirty="0"/>
              <a:t>Strategic Actions</a:t>
            </a:r>
          </a:p>
          <a:p>
            <a:r>
              <a:rPr lang="en-IN" b="1" dirty="0"/>
              <a:t>A. Double Down on Hero SKUs</a:t>
            </a:r>
          </a:p>
          <a:p>
            <a:r>
              <a:rPr lang="en-IN" dirty="0"/>
              <a:t>Increase safety stock for SKU10, SKU94, SKU9, SKU37.</a:t>
            </a:r>
          </a:p>
          <a:p>
            <a:r>
              <a:rPr lang="en-IN" b="1" dirty="0"/>
              <a:t>B. Rationalize Worst Performers</a:t>
            </a:r>
          </a:p>
          <a:p>
            <a:r>
              <a:rPr lang="en-IN" dirty="0"/>
              <a:t>Phase-out SKU2 (low demand + low revenue + defects).</a:t>
            </a:r>
          </a:p>
          <a:p>
            <a:r>
              <a:rPr lang="en-IN" dirty="0"/>
              <a:t>Replace SKU45, SKU85 with variants or merge SKUs.</a:t>
            </a:r>
          </a:p>
          <a:p>
            <a:r>
              <a:rPr lang="en-IN" b="1" dirty="0"/>
              <a:t>C. Segment Revenue</a:t>
            </a:r>
          </a:p>
          <a:p>
            <a:r>
              <a:rPr lang="en-IN" dirty="0"/>
              <a:t>Female &amp; Unknown segments dominate → Target them.</a:t>
            </a:r>
          </a:p>
          <a:p>
            <a:r>
              <a:rPr lang="en-IN" dirty="0"/>
              <a:t>Launch campaigns for male &amp; non-binary to balance revenue.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6396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Stock Market Performance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Prepared by: Rohit Karmakar</a:t>
            </a:r>
          </a:p>
          <a:p>
            <a:r>
              <a:rPr lang="en-IN" dirty="0"/>
              <a:t>Business Analyst Intern, Unified Mentor</a:t>
            </a:r>
          </a:p>
        </p:txBody>
      </p:sp>
    </p:spTree>
    <p:extLst>
      <p:ext uri="{BB962C8B-B14F-4D97-AF65-F5344CB8AC3E}">
        <p14:creationId xmlns:p14="http://schemas.microsoft.com/office/powerpoint/2010/main" val="14823309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 sz="2000"/>
            </a:pPr>
            <a:r>
              <a:t>Dataset: 3 months of stock market data for Apple, Microsoft, Netflix, and Google.</a:t>
            </a:r>
          </a:p>
          <a:p>
            <a:pPr>
              <a:defRPr sz="2000"/>
            </a:pPr>
            <a:r>
              <a:t>Objective: Identify trends, volatility, and performance differences.</a:t>
            </a:r>
          </a:p>
          <a:p>
            <a:pPr>
              <a:defRPr sz="2000"/>
            </a:pPr>
            <a:r>
              <a:t>Techniques Used:</a:t>
            </a:r>
          </a:p>
          <a:p>
            <a:pPr>
              <a:defRPr sz="2000"/>
            </a:pPr>
            <a:r>
              <a:t>• Moving averages</a:t>
            </a:r>
          </a:p>
          <a:p>
            <a:pPr>
              <a:defRPr sz="2000"/>
            </a:pPr>
            <a:r>
              <a:t>• Volatility analysis</a:t>
            </a:r>
          </a:p>
          <a:p>
            <a:pPr>
              <a:defRPr sz="2000"/>
            </a:pPr>
            <a:r>
              <a:t>• Correlation analysis</a:t>
            </a:r>
          </a:p>
          <a:p>
            <a:pPr>
              <a:defRPr sz="2000"/>
            </a:pPr>
            <a:r>
              <a:t>• Trend detection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r>
              <a:t>Goal: Build actionable market insights for data-driven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365844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394" y="526026"/>
            <a:ext cx="39378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YoY Sales Growth</a:t>
            </a:r>
          </a:p>
          <a:p>
            <a:r>
              <a:rPr dirty="0"/>
              <a:t>Purpose: Business growth evaluation.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14335" y="457200"/>
            <a:ext cx="38296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Seasonal Sales Trends</a:t>
            </a:r>
          </a:p>
          <a:p>
            <a:r>
              <a:rPr dirty="0"/>
              <a:t>Purpose: Identify recurring patterns.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BF7C4-30F4-B70E-20C7-1BD964F0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769807"/>
            <a:ext cx="4286864" cy="475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4EDC5-B951-AE77-FBDB-B6F466D4A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69807"/>
            <a:ext cx="4571998" cy="4755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5F71C-B724-8C5C-CAE9-15B2E15BD4D8}"/>
              </a:ext>
            </a:extLst>
          </p:cNvPr>
          <p:cNvSpPr txBox="1"/>
          <p:nvPr/>
        </p:nvSpPr>
        <p:spPr>
          <a:xfrm>
            <a:off x="285136" y="6604084"/>
            <a:ext cx="19271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t>Analyze and compare stock performance of AAPL, MSFT, NFLX, and GOOG using:</a:t>
            </a:r>
          </a:p>
          <a:p>
            <a:pPr>
              <a:defRPr sz="2000"/>
            </a:pPr>
            <a:r>
              <a:t>• Trend and price pattern analysis</a:t>
            </a:r>
          </a:p>
          <a:p>
            <a:pPr>
              <a:defRPr sz="2000"/>
            </a:pPr>
            <a:r>
              <a:t>• Volatility measurement</a:t>
            </a:r>
          </a:p>
          <a:p>
            <a:pPr>
              <a:defRPr sz="2000"/>
            </a:pPr>
            <a:r>
              <a:t>• Moving averages</a:t>
            </a:r>
          </a:p>
          <a:p>
            <a:pPr>
              <a:defRPr sz="2000"/>
            </a:pPr>
            <a:r>
              <a:t>• Correlation analysis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r>
              <a:t>Purpose: Identify market opportunities, stock stability, and return patterns.</a:t>
            </a:r>
          </a:p>
        </p:txBody>
      </p:sp>
    </p:spTree>
    <p:extLst>
      <p:ext uri="{BB962C8B-B14F-4D97-AF65-F5344CB8AC3E}">
        <p14:creationId xmlns:p14="http://schemas.microsoft.com/office/powerpoint/2010/main" val="29646904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1587"/>
            <a:ext cx="4281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Total Market Size by Month (Volume)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025694"/>
            <a:ext cx="4444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overall market participation.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2050" y="71586"/>
            <a:ext cx="42819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Total Market Size by Month (Traded Value)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1025694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Evaluate monetary value traded.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D44E5E-C517-2C37-73BB-819F3DEF8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" y="2134220"/>
            <a:ext cx="4264898" cy="3971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A7213-A4E4-C150-8EB6-619A10D5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947" y="1886259"/>
            <a:ext cx="4572000" cy="4219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E9A01B-B0EB-3FCC-0E7C-72E707750FC8}"/>
              </a:ext>
            </a:extLst>
          </p:cNvPr>
          <p:cNvSpPr txBox="1"/>
          <p:nvPr/>
        </p:nvSpPr>
        <p:spPr>
          <a:xfrm>
            <a:off x="17053" y="6375294"/>
            <a:ext cx="18805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1296746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819" y="935339"/>
            <a:ext cx="58403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Market Share by Company (Volume)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458559"/>
            <a:ext cx="4114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Gauge investor focus by trading activity.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E7AEE-6685-5E79-FE3A-79622F1F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2458065"/>
            <a:ext cx="8436078" cy="3706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BC7ED-BB23-763F-E0A9-D70CA51E1E59}"/>
              </a:ext>
            </a:extLst>
          </p:cNvPr>
          <p:cNvSpPr txBox="1"/>
          <p:nvPr/>
        </p:nvSpPr>
        <p:spPr>
          <a:xfrm>
            <a:off x="127819" y="6333336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4099864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04C32C-08AE-733A-5C5A-168D2D07F307}"/>
              </a:ext>
            </a:extLst>
          </p:cNvPr>
          <p:cNvSpPr txBox="1"/>
          <p:nvPr/>
        </p:nvSpPr>
        <p:spPr>
          <a:xfrm>
            <a:off x="263013" y="773296"/>
            <a:ext cx="4803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Market Share by Traded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FC55E-6744-35D8-DF08-14C251197CFB}"/>
              </a:ext>
            </a:extLst>
          </p:cNvPr>
          <p:cNvSpPr txBox="1"/>
          <p:nvPr/>
        </p:nvSpPr>
        <p:spPr>
          <a:xfrm>
            <a:off x="378542" y="13717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Analyze value contribution per stock.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9AFF2-AA23-555B-25D4-8927CF9D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3" y="2348446"/>
            <a:ext cx="8704005" cy="3736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9CB88-B1D6-DC83-3AAA-3A16A252E259}"/>
              </a:ext>
            </a:extLst>
          </p:cNvPr>
          <p:cNvSpPr txBox="1"/>
          <p:nvPr/>
        </p:nvSpPr>
        <p:spPr>
          <a:xfrm>
            <a:off x="122903" y="6322696"/>
            <a:ext cx="190254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48108619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316" y="780306"/>
            <a:ext cx="82787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Month-over-Month Growth % in Total Volume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631" y="1547975"/>
            <a:ext cx="5004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shifts in trading participation.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08E49-B0F9-C10D-A6E6-A39B3B49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48" y="2392589"/>
            <a:ext cx="7978529" cy="3949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E67016-F52C-CB3D-BA6B-096B1136D7D6}"/>
              </a:ext>
            </a:extLst>
          </p:cNvPr>
          <p:cNvSpPr txBox="1"/>
          <p:nvPr/>
        </p:nvSpPr>
        <p:spPr>
          <a:xfrm>
            <a:off x="157316" y="6319684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6644997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0F504A-C67D-2D04-71F3-75CFE08D06EE}"/>
              </a:ext>
            </a:extLst>
          </p:cNvPr>
          <p:cNvSpPr txBox="1"/>
          <p:nvPr/>
        </p:nvSpPr>
        <p:spPr>
          <a:xfrm>
            <a:off x="250722" y="881909"/>
            <a:ext cx="7025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Month-over-Month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Growth % in Traded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7A5C2-2AC5-C685-5E7C-5D682A4D2CEB}"/>
              </a:ext>
            </a:extLst>
          </p:cNvPr>
          <p:cNvSpPr txBox="1"/>
          <p:nvPr/>
        </p:nvSpPr>
        <p:spPr>
          <a:xfrm>
            <a:off x="250723" y="14769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changes in traded value.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D12DE-F039-947E-C062-C0804B53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2" y="2441395"/>
            <a:ext cx="8578645" cy="3802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6C37A-550A-845E-4F0A-CFCA6A6ECD1D}"/>
              </a:ext>
            </a:extLst>
          </p:cNvPr>
          <p:cNvSpPr txBox="1"/>
          <p:nvPr/>
        </p:nvSpPr>
        <p:spPr>
          <a:xfrm>
            <a:off x="250722" y="6201697"/>
            <a:ext cx="191237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8924282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7160"/>
            <a:ext cx="4114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Average Price per Ticker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0866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typical price levels.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4394" y="116860"/>
            <a:ext cx="3637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Daily Return per Ticker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5962" y="64008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daily performance shifts.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D9F4E-9F0B-45D3-B4C2-0B527383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745"/>
            <a:ext cx="4218039" cy="4938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1C46E-D945-01AB-7CBC-FEF6A6E7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6745"/>
            <a:ext cx="4572000" cy="50332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3FBC7-A8BD-DEF5-7782-199D167B604D}"/>
              </a:ext>
            </a:extLst>
          </p:cNvPr>
          <p:cNvSpPr txBox="1"/>
          <p:nvPr/>
        </p:nvSpPr>
        <p:spPr>
          <a:xfrm>
            <a:off x="115530" y="6466924"/>
            <a:ext cx="107417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5623100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238" y="175998"/>
            <a:ext cx="75757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Volatility (Standard Deviation of Daily Returns)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238" y="73152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Assess stock price stability.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FA8319-3DE7-5264-2391-658934F9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7" y="1361440"/>
            <a:ext cx="6508955" cy="4765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5E787A-4A40-687A-857A-5F08B7E79DE9}"/>
              </a:ext>
            </a:extLst>
          </p:cNvPr>
          <p:cNvSpPr txBox="1"/>
          <p:nvPr/>
        </p:nvSpPr>
        <p:spPr>
          <a:xfrm>
            <a:off x="103238" y="6312670"/>
            <a:ext cx="11946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362605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B4EEF-1356-9D6D-BC76-15B34BE88DA5}"/>
              </a:ext>
            </a:extLst>
          </p:cNvPr>
          <p:cNvSpPr txBox="1"/>
          <p:nvPr/>
        </p:nvSpPr>
        <p:spPr>
          <a:xfrm>
            <a:off x="231058" y="38731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Top Gaining Stocks (%)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B139F-882F-0EF5-D04B-4540A6B0EF0A}"/>
              </a:ext>
            </a:extLst>
          </p:cNvPr>
          <p:cNvSpPr txBox="1"/>
          <p:nvPr/>
        </p:nvSpPr>
        <p:spPr>
          <a:xfrm>
            <a:off x="231058" y="8687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best-performing stocks.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139A86-1C5B-5FA2-7F91-270A053D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" y="1873385"/>
            <a:ext cx="8209935" cy="430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6D7E0-C0A6-EF5F-98C6-005D6BEDF236}"/>
              </a:ext>
            </a:extLst>
          </p:cNvPr>
          <p:cNvSpPr txBox="1"/>
          <p:nvPr/>
        </p:nvSpPr>
        <p:spPr>
          <a:xfrm>
            <a:off x="157316" y="6286015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5815069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407" y="117004"/>
            <a:ext cx="4665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Investor Interest Trend (by volume)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33" y="611566"/>
            <a:ext cx="474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Reveal long-term participation changes.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5620" y="180724"/>
            <a:ext cx="36424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High Trading Activity Days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5620" y="576833"/>
            <a:ext cx="3784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Detect unusual trading spikes.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6E00C9-B3D5-C55E-8CA0-7BB996D9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" y="1180466"/>
            <a:ext cx="4114801" cy="5181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8A3D7-1CB6-F13D-E59C-A06FE5C2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67" y="1342274"/>
            <a:ext cx="4114799" cy="5019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3CF356-9026-3ED0-7127-C47101F6963F}"/>
              </a:ext>
            </a:extLst>
          </p:cNvPr>
          <p:cNvSpPr txBox="1"/>
          <p:nvPr/>
        </p:nvSpPr>
        <p:spPr>
          <a:xfrm>
            <a:off x="130278" y="6487080"/>
            <a:ext cx="459166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33160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57200"/>
            <a:ext cx="421803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Discount Band Analysis</a:t>
            </a:r>
          </a:p>
          <a:p>
            <a:r>
              <a:rPr dirty="0"/>
              <a:t>Purpose: Compare revenue lift vs discount levels.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0606" y="457200"/>
            <a:ext cx="47833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Customer Segmentation Analysis</a:t>
            </a:r>
          </a:p>
          <a:p>
            <a:r>
              <a:rPr dirty="0"/>
              <a:t>Purpose: Targeted strategies.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A9287-8DFF-75A6-2DB6-ED3B5E20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638"/>
            <a:ext cx="4286250" cy="4736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2C5BDC-6613-E718-632B-08E5A856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79638"/>
            <a:ext cx="4572000" cy="4611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18840-2337-0C75-EBB7-483E2DF07745}"/>
              </a:ext>
            </a:extLst>
          </p:cNvPr>
          <p:cNvSpPr txBox="1"/>
          <p:nvPr/>
        </p:nvSpPr>
        <p:spPr>
          <a:xfrm>
            <a:off x="110613" y="6422380"/>
            <a:ext cx="4626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3318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Days Price Increased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positive sentiment.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5677" y="274320"/>
            <a:ext cx="3451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Days Price Decreased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35677" y="797540"/>
            <a:ext cx="3529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bearish pressure.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445C2A-BF51-D816-E9E4-B193A93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7" y="1575967"/>
            <a:ext cx="3876675" cy="4382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DD8B44-7B5B-0AD7-C186-8EE7FCC7A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45" y="1575967"/>
            <a:ext cx="4191000" cy="4759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48B5E6-247D-65A5-D418-A6B497F9A2BD}"/>
              </a:ext>
            </a:extLst>
          </p:cNvPr>
          <p:cNvSpPr txBox="1"/>
          <p:nvPr/>
        </p:nvSpPr>
        <p:spPr>
          <a:xfrm>
            <a:off x="120445" y="6335835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549345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573" y="299740"/>
            <a:ext cx="3859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High-Low % Movement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071" y="82296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Track intraday volatility.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99470" y="299740"/>
            <a:ext cx="2856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Days &gt;5% Spike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45626" y="82296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Detect extreme price movement.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3E141-227B-264E-5F46-11439A3FA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229"/>
            <a:ext cx="4758813" cy="4647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C544F-57F8-B69C-4961-55B7C68E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444" y="1737360"/>
            <a:ext cx="3986981" cy="39555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52FB7-3EE7-BD62-0C41-957BC95F2129}"/>
              </a:ext>
            </a:extLst>
          </p:cNvPr>
          <p:cNvSpPr txBox="1"/>
          <p:nvPr/>
        </p:nvSpPr>
        <p:spPr>
          <a:xfrm>
            <a:off x="83573" y="6304624"/>
            <a:ext cx="459166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249219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1480"/>
            <a:ext cx="4114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Bullish Days (&gt;20-day MA)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96012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upward momentum.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3E43DC-8977-C8B9-B1B6-8FA1B89CA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3160"/>
            <a:ext cx="5034116" cy="3692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125C86-A03B-96F2-2AC3-55DCA119157B}"/>
              </a:ext>
            </a:extLst>
          </p:cNvPr>
          <p:cNvSpPr txBox="1"/>
          <p:nvPr/>
        </p:nvSpPr>
        <p:spPr>
          <a:xfrm>
            <a:off x="5860027" y="436900"/>
            <a:ext cx="32839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Lowest Closing Price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A8376-E230-DD78-22E6-59C6AD6900CC}"/>
              </a:ext>
            </a:extLst>
          </p:cNvPr>
          <p:cNvSpPr txBox="1"/>
          <p:nvPr/>
        </p:nvSpPr>
        <p:spPr>
          <a:xfrm>
            <a:off x="5958349" y="960120"/>
            <a:ext cx="295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market lows.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381A9-14F0-530E-A3DC-A312F7CFE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244" y="2242828"/>
            <a:ext cx="3156156" cy="38728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E26D93-5B2E-7618-C859-253173C693BA}"/>
              </a:ext>
            </a:extLst>
          </p:cNvPr>
          <p:cNvSpPr txBox="1"/>
          <p:nvPr/>
        </p:nvSpPr>
        <p:spPr>
          <a:xfrm>
            <a:off x="90949" y="6312179"/>
            <a:ext cx="46654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632415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8139A4-28E7-3288-76F1-FC031DAF6884}"/>
              </a:ext>
            </a:extLst>
          </p:cNvPr>
          <p:cNvSpPr txBox="1"/>
          <p:nvPr/>
        </p:nvSpPr>
        <p:spPr>
          <a:xfrm>
            <a:off x="457199" y="426648"/>
            <a:ext cx="8352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Identify bearish days (Close &lt; 20-day average Close)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04595-81E6-7C96-95C6-49B1ED3F22B3}"/>
              </a:ext>
            </a:extLst>
          </p:cNvPr>
          <p:cNvSpPr txBox="1"/>
          <p:nvPr/>
        </p:nvSpPr>
        <p:spPr>
          <a:xfrm>
            <a:off x="555522" y="11525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downward trends.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C57E5-CDFB-8A81-FC31-B8FD8444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946366"/>
            <a:ext cx="8096866" cy="4007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E79898-7C44-3D82-C23A-E7F8701B3176}"/>
              </a:ext>
            </a:extLst>
          </p:cNvPr>
          <p:cNvSpPr txBox="1"/>
          <p:nvPr/>
        </p:nvSpPr>
        <p:spPr>
          <a:xfrm>
            <a:off x="270387" y="6378364"/>
            <a:ext cx="12732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0956377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238" y="299740"/>
            <a:ext cx="3642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7-day Moving Average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154" y="865108"/>
            <a:ext cx="3986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Smooth short-term movement.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1045" y="299740"/>
            <a:ext cx="4114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Top 10 High-Volume Days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1046" y="82296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busiest market sessions.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42CE2-6C99-3CA5-A148-7C3585BE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" y="1946788"/>
            <a:ext cx="4650660" cy="4157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6C1C8C-D58B-F661-54F2-9242B8CD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044" y="1946788"/>
            <a:ext cx="4184855" cy="4276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3D29AB-AF22-785C-163B-51E3BE45C595}"/>
              </a:ext>
            </a:extLst>
          </p:cNvPr>
          <p:cNvSpPr txBox="1"/>
          <p:nvPr/>
        </p:nvSpPr>
        <p:spPr>
          <a:xfrm>
            <a:off x="108154" y="6500552"/>
            <a:ext cx="4581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2771208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407" y="299740"/>
            <a:ext cx="3495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Lowest Liquidity Days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822960"/>
            <a:ext cx="389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weak trading activity.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7342" y="299740"/>
            <a:ext cx="2290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Daily Return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47302" y="77724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day-to-day price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ADFCD-5480-8241-3690-00A9EB75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5" y="1839554"/>
            <a:ext cx="3857625" cy="4195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ADE6F-150A-D8C0-CFA7-0493B740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348" y="1691640"/>
            <a:ext cx="4709652" cy="4768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6F0540-643C-F31C-7B5B-BBAB2AC15C5E}"/>
              </a:ext>
            </a:extLst>
          </p:cNvPr>
          <p:cNvSpPr txBox="1"/>
          <p:nvPr/>
        </p:nvSpPr>
        <p:spPr>
          <a:xfrm>
            <a:off x="93407" y="6312970"/>
            <a:ext cx="34953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3594500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7727"/>
            <a:ext cx="3367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Average Daily Return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940947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Evaluate expected return.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092" y="417727"/>
            <a:ext cx="2738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Max 1-Day Gain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29084" y="940947"/>
            <a:ext cx="3687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Highlight strongest gain day.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F8D93-7B9D-A87A-9828-CCFF3D8C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768"/>
            <a:ext cx="4385189" cy="3950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660FC-59C8-9D0B-8D32-644805EF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65" y="2123768"/>
            <a:ext cx="4396535" cy="39874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1BE9A0-AB43-3104-6F52-CF52EDDE79DC}"/>
              </a:ext>
            </a:extLst>
          </p:cNvPr>
          <p:cNvSpPr txBox="1"/>
          <p:nvPr/>
        </p:nvSpPr>
        <p:spPr>
          <a:xfrm>
            <a:off x="126305" y="6255607"/>
            <a:ext cx="46359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9743093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6697" y="299740"/>
            <a:ext cx="2708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Max 1-Day Loss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136" y="822960"/>
            <a:ext cx="32298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Reveal worst loss day.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4105" y="299740"/>
            <a:ext cx="27087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Return Variance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8916" y="822960"/>
            <a:ext cx="3805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Assess performance stability.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93439-A920-9D79-856B-CE0996C0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94271"/>
            <a:ext cx="4080386" cy="4080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E4CA57-8CF9-3CE9-EDC2-86C84D39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94270"/>
            <a:ext cx="4571999" cy="4080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BBECCE-5E4F-9C3B-37E7-20B3B4E57163}"/>
              </a:ext>
            </a:extLst>
          </p:cNvPr>
          <p:cNvSpPr txBox="1"/>
          <p:nvPr/>
        </p:nvSpPr>
        <p:spPr>
          <a:xfrm>
            <a:off x="93407" y="628496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0924476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523" y="223937"/>
            <a:ext cx="35838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True Range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(high–low)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155" y="822960"/>
            <a:ext cx="3849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intraday movement.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4012" y="223937"/>
            <a:ext cx="4689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ATR (Average True Range), 14-day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2039" y="822960"/>
            <a:ext cx="3097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Track volatility trends.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497468-CAAB-ED0B-DE3A-5AC0A69A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5" y="1268095"/>
            <a:ext cx="3705225" cy="504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D84016-FB0B-BFCA-FBD3-485F14BEA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722" y="1280160"/>
            <a:ext cx="5083277" cy="5032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207107-1062-AFAD-A79C-FBBF5E953138}"/>
              </a:ext>
            </a:extLst>
          </p:cNvPr>
          <p:cNvSpPr txBox="1"/>
          <p:nvPr/>
        </p:nvSpPr>
        <p:spPr>
          <a:xfrm>
            <a:off x="88490" y="6449397"/>
            <a:ext cx="21336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6836795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32" y="205494"/>
            <a:ext cx="4114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Breakout Days (&gt;30-day High)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1393" y="910828"/>
            <a:ext cx="3397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Detect bullish breakouts.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19368" y="222209"/>
            <a:ext cx="4114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Rank Stocks by Avg Return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82296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Compare overall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955E9-A776-68B4-2489-61BC747E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419"/>
            <a:ext cx="4847303" cy="3685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DC54BB-08B9-3265-C3F6-D3383E46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368" y="2021174"/>
            <a:ext cx="4124632" cy="4114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E00AA9-CBD3-BF80-51A5-F2AC755BFC9A}"/>
              </a:ext>
            </a:extLst>
          </p:cNvPr>
          <p:cNvSpPr txBox="1"/>
          <p:nvPr/>
        </p:nvSpPr>
        <p:spPr>
          <a:xfrm>
            <a:off x="137653" y="6162368"/>
            <a:ext cx="470965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540362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735" y="457200"/>
            <a:ext cx="37903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t>Monthly Average Sales</a:t>
            </a:r>
          </a:p>
          <a:p>
            <a:r>
              <a:t>Purpose: Baseline for forecasting.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44065" y="457200"/>
            <a:ext cx="411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Profit Margin Distribution</a:t>
            </a:r>
          </a:p>
          <a:p>
            <a:r>
              <a:rPr dirty="0"/>
              <a:t>Purpose: Risk vs reward across products.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F55B8-0A5D-9673-C967-FD666B13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781"/>
            <a:ext cx="4660490" cy="4732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402E2-C955-F6D6-E716-5F44554AA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20" y="1668780"/>
            <a:ext cx="4306180" cy="4732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B6BCD-6A44-E406-752F-788FC58FE751}"/>
              </a:ext>
            </a:extLst>
          </p:cNvPr>
          <p:cNvSpPr txBox="1"/>
          <p:nvPr/>
        </p:nvSpPr>
        <p:spPr>
          <a:xfrm>
            <a:off x="172065" y="6437671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7030"/>
            <a:ext cx="350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Top Performing Stocks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81025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highest-returning stocks.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9019" y="287030"/>
            <a:ext cx="32249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Most Stable Stocks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25847" y="810250"/>
            <a:ext cx="3918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Highlight low-volatility stocks.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1C2435-A80A-3F05-5C02-3B152863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4650"/>
            <a:ext cx="4572000" cy="4351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17E54-51E8-A867-9DF4-4B92A2C45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1724650"/>
            <a:ext cx="4067175" cy="4505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2AF7AA-35F9-584D-762F-2636D6AA57E6}"/>
              </a:ext>
            </a:extLst>
          </p:cNvPr>
          <p:cNvSpPr txBox="1"/>
          <p:nvPr/>
        </p:nvSpPr>
        <p:spPr>
          <a:xfrm>
            <a:off x="188505" y="6201638"/>
            <a:ext cx="463590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5624554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Price Ratio (Close/Open)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8016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Analyze intraday momentum.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DF365-F0C5-5390-7B50-056F513D5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39365"/>
            <a:ext cx="5943600" cy="3615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F07BB4-E2D7-85A0-98A9-0718C59EA326}"/>
              </a:ext>
            </a:extLst>
          </p:cNvPr>
          <p:cNvSpPr txBox="1"/>
          <p:nvPr/>
        </p:nvSpPr>
        <p:spPr>
          <a:xfrm>
            <a:off x="309717" y="6216134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635662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7D7358-51B5-5B68-72A9-D94A84DF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98"/>
            <a:ext cx="9144000" cy="5105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571FE4-F7EE-941B-2BE3-F4B580FB1895}"/>
              </a:ext>
            </a:extLst>
          </p:cNvPr>
          <p:cNvSpPr txBox="1"/>
          <p:nvPr/>
        </p:nvSpPr>
        <p:spPr>
          <a:xfrm>
            <a:off x="221226" y="53308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Market 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B4ECB-9E70-20E7-183E-C387537E0F93}"/>
              </a:ext>
            </a:extLst>
          </p:cNvPr>
          <p:cNvSpPr txBox="1"/>
          <p:nvPr/>
        </p:nvSpPr>
        <p:spPr>
          <a:xfrm>
            <a:off x="0" y="6494232"/>
            <a:ext cx="16714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31057009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E5C59-4EC1-FEF8-219F-C38AF59EE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579"/>
            <a:ext cx="9144000" cy="5178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76001-B298-439B-CC4C-D46A3DD05C55}"/>
              </a:ext>
            </a:extLst>
          </p:cNvPr>
          <p:cNvSpPr txBox="1"/>
          <p:nvPr/>
        </p:nvSpPr>
        <p:spPr>
          <a:xfrm>
            <a:off x="172064" y="454430"/>
            <a:ext cx="46506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Performance &amp; Momentum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94018-5F20-F716-9171-B56A17B71208}"/>
              </a:ext>
            </a:extLst>
          </p:cNvPr>
          <p:cNvSpPr txBox="1"/>
          <p:nvPr/>
        </p:nvSpPr>
        <p:spPr>
          <a:xfrm>
            <a:off x="0" y="6410944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19197801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8E8F69-B537-ECCC-5E0B-E1F8A1AB33F8}"/>
              </a:ext>
            </a:extLst>
          </p:cNvPr>
          <p:cNvSpPr txBox="1"/>
          <p:nvPr/>
        </p:nvSpPr>
        <p:spPr>
          <a:xfrm>
            <a:off x="93406" y="52325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Volatility &amp; 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28086-5B4D-D99F-7242-11EA210F4ECA}"/>
              </a:ext>
            </a:extLst>
          </p:cNvPr>
          <p:cNvSpPr txBox="1"/>
          <p:nvPr/>
        </p:nvSpPr>
        <p:spPr>
          <a:xfrm>
            <a:off x="93406" y="6435653"/>
            <a:ext cx="23646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3FA364-5A8E-6C07-3D75-3EA098BE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208"/>
            <a:ext cx="9144000" cy="51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57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1404-9535-8C38-C320-5C8DE735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691B4E-BAF7-F5C7-0C47-EB0FE99C8DA0}"/>
              </a:ext>
            </a:extLst>
          </p:cNvPr>
          <p:cNvSpPr txBox="1"/>
          <p:nvPr/>
        </p:nvSpPr>
        <p:spPr>
          <a:xfrm>
            <a:off x="93406" y="52325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Volume &amp; Liquidity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A311F-E0D4-8257-43E6-D54F07B66CF4}"/>
              </a:ext>
            </a:extLst>
          </p:cNvPr>
          <p:cNvSpPr txBox="1"/>
          <p:nvPr/>
        </p:nvSpPr>
        <p:spPr>
          <a:xfrm>
            <a:off x="93406" y="6435653"/>
            <a:ext cx="23646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F1D08-1A06-3FDC-B3DF-7647BC47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657"/>
            <a:ext cx="9144000" cy="516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929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CCA29-8FB0-0942-43C6-B4B47CD93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725BA5-2125-D7A6-D7A4-15B956EC5150}"/>
              </a:ext>
            </a:extLst>
          </p:cNvPr>
          <p:cNvSpPr txBox="1"/>
          <p:nvPr/>
        </p:nvSpPr>
        <p:spPr>
          <a:xfrm>
            <a:off x="93406" y="52325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Technical Signals &amp; Trade 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F91B5-8907-63FE-E171-CC4C223E7662}"/>
              </a:ext>
            </a:extLst>
          </p:cNvPr>
          <p:cNvSpPr txBox="1"/>
          <p:nvPr/>
        </p:nvSpPr>
        <p:spPr>
          <a:xfrm>
            <a:off x="164689" y="6384034"/>
            <a:ext cx="23646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IN" sz="1050" dirty="0">
                <a:solidFill>
                  <a:prstClr val="black"/>
                </a:solidFill>
              </a:rPr>
              <a:t>Source : Power Bi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E6977-DED3-DAB0-4697-D05841F42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562"/>
            <a:ext cx="9144000" cy="515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C5F94B-3100-38FD-9D54-5362355E5C69}"/>
              </a:ext>
            </a:extLst>
          </p:cNvPr>
          <p:cNvSpPr txBox="1"/>
          <p:nvPr/>
        </p:nvSpPr>
        <p:spPr>
          <a:xfrm>
            <a:off x="6614652" y="6326326"/>
            <a:ext cx="2364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IN" sz="1800" dirty="0">
                <a:solidFill>
                  <a:prstClr val="black"/>
                </a:solidFill>
                <a:hlinkClick r:id="rId3" action="ppaction://hlinkfile"/>
              </a:rPr>
              <a:t>REFERENCE LINK</a:t>
            </a:r>
            <a:endParaRPr lang="en-IN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2467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E975D5-F281-FB49-50FC-E6A96B651D46}"/>
              </a:ext>
            </a:extLst>
          </p:cNvPr>
          <p:cNvSpPr txBox="1"/>
          <p:nvPr/>
        </p:nvSpPr>
        <p:spPr>
          <a:xfrm>
            <a:off x="142567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3EFB2-9E2A-FE10-4267-D60D5E01608A}"/>
              </a:ext>
            </a:extLst>
          </p:cNvPr>
          <p:cNvSpPr txBox="1"/>
          <p:nvPr/>
        </p:nvSpPr>
        <p:spPr>
          <a:xfrm>
            <a:off x="0" y="810503"/>
            <a:ext cx="9144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/>
              <a:t>MARKET SIZE &amp; GROWTH</a:t>
            </a:r>
          </a:p>
          <a:p>
            <a:r>
              <a:rPr lang="en-IN" dirty="0"/>
              <a:t>  </a:t>
            </a:r>
            <a:r>
              <a:rPr lang="en-US" b="1" dirty="0"/>
              <a:t>Insights</a:t>
            </a:r>
          </a:p>
          <a:p>
            <a:r>
              <a:rPr lang="en-US" dirty="0"/>
              <a:t>Market size highest in </a:t>
            </a:r>
            <a:r>
              <a:rPr lang="en-US" b="1" dirty="0"/>
              <a:t>March &gt; April &gt; Feb &gt; May</a:t>
            </a:r>
            <a:r>
              <a:rPr lang="en-US" dirty="0"/>
              <a:t> (both volume &amp; traded value).</a:t>
            </a:r>
          </a:p>
          <a:p>
            <a:r>
              <a:rPr lang="en-US" dirty="0"/>
              <a:t>MoM volume:</a:t>
            </a:r>
          </a:p>
          <a:p>
            <a:pPr lvl="1"/>
            <a:r>
              <a:rPr lang="en-US" dirty="0"/>
              <a:t>Feb → Mar: </a:t>
            </a:r>
            <a:r>
              <a:rPr lang="en-US" b="1" dirty="0"/>
              <a:t>+50.63%</a:t>
            </a:r>
            <a:endParaRPr lang="en-US" dirty="0"/>
          </a:p>
          <a:p>
            <a:pPr lvl="1"/>
            <a:r>
              <a:rPr lang="en-US" dirty="0"/>
              <a:t>Mar → Apr: </a:t>
            </a:r>
            <a:r>
              <a:rPr lang="en-US" b="1" dirty="0"/>
              <a:t>-33%</a:t>
            </a:r>
            <a:endParaRPr lang="en-US" dirty="0"/>
          </a:p>
          <a:p>
            <a:pPr lvl="1"/>
            <a:r>
              <a:rPr lang="en-US" dirty="0"/>
              <a:t>Apr → May: </a:t>
            </a:r>
            <a:r>
              <a:rPr lang="en-US" b="1" dirty="0"/>
              <a:t>-71%</a:t>
            </a:r>
            <a:endParaRPr lang="en-US" dirty="0"/>
          </a:p>
          <a:p>
            <a:r>
              <a:rPr lang="en-US" dirty="0"/>
              <a:t>MoM traded value:</a:t>
            </a:r>
          </a:p>
          <a:p>
            <a:pPr lvl="1"/>
            <a:r>
              <a:rPr lang="en-US" dirty="0"/>
              <a:t>Feb → Mar: </a:t>
            </a:r>
            <a:r>
              <a:rPr lang="en-US" b="1" dirty="0"/>
              <a:t>+57.29%</a:t>
            </a:r>
            <a:endParaRPr lang="en-US" dirty="0"/>
          </a:p>
          <a:p>
            <a:pPr lvl="1"/>
            <a:r>
              <a:rPr lang="en-US" dirty="0"/>
              <a:t>Mar → Apr: </a:t>
            </a:r>
            <a:r>
              <a:rPr lang="en-US" b="1" dirty="0"/>
              <a:t>-26%</a:t>
            </a:r>
            <a:endParaRPr lang="en-US" dirty="0"/>
          </a:p>
          <a:p>
            <a:pPr lvl="1"/>
            <a:r>
              <a:rPr lang="en-US" dirty="0"/>
              <a:t>Apr → May: </a:t>
            </a:r>
            <a:r>
              <a:rPr lang="en-US" b="1" dirty="0"/>
              <a:t>-71.84%</a:t>
            </a:r>
            <a:endParaRPr lang="en-US" dirty="0"/>
          </a:p>
          <a:p>
            <a:r>
              <a:rPr lang="en-US" b="1" dirty="0"/>
              <a:t>Diagnosis</a:t>
            </a:r>
          </a:p>
          <a:p>
            <a:r>
              <a:rPr lang="en-US" dirty="0"/>
              <a:t>March represents a </a:t>
            </a:r>
            <a:r>
              <a:rPr lang="en-US" b="1" dirty="0"/>
              <a:t>tech rally</a:t>
            </a:r>
            <a:r>
              <a:rPr lang="en-US" dirty="0"/>
              <a:t>, possibly earnings-driven.</a:t>
            </a:r>
          </a:p>
          <a:p>
            <a:r>
              <a:rPr lang="en-US" dirty="0"/>
              <a:t>The steep decline after April suggests:</a:t>
            </a:r>
          </a:p>
          <a:p>
            <a:pPr lvl="1"/>
            <a:r>
              <a:rPr lang="en-US" dirty="0"/>
              <a:t>Market uncertainty</a:t>
            </a:r>
          </a:p>
          <a:p>
            <a:pPr lvl="1"/>
            <a:r>
              <a:rPr lang="en-US" dirty="0"/>
              <a:t>Liquidity tightening</a:t>
            </a:r>
          </a:p>
          <a:p>
            <a:pPr lvl="1"/>
            <a:r>
              <a:rPr lang="en-US" dirty="0"/>
              <a:t>Investors shifting to defensive positions</a:t>
            </a:r>
          </a:p>
          <a:p>
            <a:r>
              <a:rPr lang="en-US" b="1" dirty="0"/>
              <a:t>Strategic Actions</a:t>
            </a:r>
          </a:p>
          <a:p>
            <a:r>
              <a:rPr lang="en-US" b="1" dirty="0"/>
              <a:t>Buy in May / June</a:t>
            </a:r>
            <a:r>
              <a:rPr lang="en-US" dirty="0"/>
              <a:t> — discount window when activity is lowest.</a:t>
            </a:r>
          </a:p>
          <a:p>
            <a:r>
              <a:rPr lang="en-US" b="1" dirty="0"/>
              <a:t>Increase weight in high-volume months (March) for short-term trades</a:t>
            </a:r>
            <a:r>
              <a:rPr lang="en-US" dirty="0"/>
              <a:t>.</a:t>
            </a:r>
          </a:p>
          <a:p>
            <a:r>
              <a:rPr lang="en-US" dirty="0"/>
              <a:t>Build a </a:t>
            </a:r>
            <a:r>
              <a:rPr lang="en-US" b="1" dirty="0"/>
              <a:t>market seasonality model</a:t>
            </a:r>
            <a:r>
              <a:rPr lang="en-US" dirty="0"/>
              <a:t> to anticipate volume-driven spikes.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52604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05595-5761-E9B0-5774-C963E6080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36B67-04F0-E426-FE9C-84173304CCC5}"/>
              </a:ext>
            </a:extLst>
          </p:cNvPr>
          <p:cNvSpPr txBox="1"/>
          <p:nvPr/>
        </p:nvSpPr>
        <p:spPr>
          <a:xfrm>
            <a:off x="142567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B8445-326F-1A80-D5D9-1195281AC691}"/>
              </a:ext>
            </a:extLst>
          </p:cNvPr>
          <p:cNvSpPr txBox="1"/>
          <p:nvPr/>
        </p:nvSpPr>
        <p:spPr>
          <a:xfrm>
            <a:off x="0" y="810503"/>
            <a:ext cx="9144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2. COMPANY PERFORMANCE</a:t>
            </a:r>
          </a:p>
          <a:p>
            <a:r>
              <a:rPr lang="en-IN" dirty="0"/>
              <a:t>  </a:t>
            </a:r>
            <a:r>
              <a:rPr lang="en-IN" b="1" dirty="0"/>
              <a:t>Market Share</a:t>
            </a:r>
          </a:p>
          <a:p>
            <a:r>
              <a:rPr lang="en-IN" b="1" dirty="0"/>
              <a:t>AAPL &gt; MSFT &gt; GOOG &gt; NFLX</a:t>
            </a:r>
            <a:r>
              <a:rPr lang="en-IN" dirty="0"/>
              <a:t> (both volume &amp; value)</a:t>
            </a:r>
            <a:br>
              <a:rPr lang="en-IN" dirty="0"/>
            </a:br>
            <a:r>
              <a:rPr lang="en-IN" dirty="0"/>
              <a:t>→ AAPL is the liquidity leader.</a:t>
            </a:r>
          </a:p>
          <a:p>
            <a:r>
              <a:rPr lang="en-IN" b="1" dirty="0"/>
              <a:t>Price Growth Performance</a:t>
            </a:r>
          </a:p>
          <a:p>
            <a:r>
              <a:rPr lang="en-IN" b="1" dirty="0"/>
              <a:t>MSFT: +26.14% (Best)</a:t>
            </a:r>
            <a:endParaRPr lang="en-IN" dirty="0"/>
          </a:p>
          <a:p>
            <a:r>
              <a:rPr lang="en-IN" b="1" dirty="0"/>
              <a:t>NFLX: +25.30%</a:t>
            </a:r>
            <a:endParaRPr lang="en-IN" dirty="0"/>
          </a:p>
          <a:p>
            <a:r>
              <a:rPr lang="en-IN" b="1" dirty="0"/>
              <a:t>AAPL: +19.45%</a:t>
            </a:r>
            <a:endParaRPr lang="en-IN" dirty="0"/>
          </a:p>
          <a:p>
            <a:r>
              <a:rPr lang="en-IN" b="1" dirty="0"/>
              <a:t>GOOG: -2.90% (Only negative)</a:t>
            </a:r>
            <a:endParaRPr lang="en-IN" dirty="0"/>
          </a:p>
          <a:p>
            <a:r>
              <a:rPr lang="en-IN" b="1" dirty="0"/>
              <a:t>Average Price</a:t>
            </a:r>
          </a:p>
          <a:p>
            <a:r>
              <a:rPr lang="en-IN" dirty="0"/>
              <a:t>Highest: </a:t>
            </a:r>
            <a:r>
              <a:rPr lang="en-IN" b="1" dirty="0"/>
              <a:t>NFLX ($327)</a:t>
            </a:r>
            <a:endParaRPr lang="en-IN" dirty="0"/>
          </a:p>
          <a:p>
            <a:r>
              <a:rPr lang="en-IN" dirty="0"/>
              <a:t>Lowest: </a:t>
            </a:r>
            <a:r>
              <a:rPr lang="en-IN" b="1" dirty="0"/>
              <a:t>GOOG ($100)</a:t>
            </a:r>
            <a:r>
              <a:rPr lang="en-IN" dirty="0"/>
              <a:t> → cheap valuation.</a:t>
            </a:r>
          </a:p>
          <a:p>
            <a:r>
              <a:rPr lang="en-IN" b="1" dirty="0"/>
              <a:t>Strategic Actions</a:t>
            </a:r>
          </a:p>
          <a:p>
            <a:r>
              <a:rPr lang="en-IN" b="1" dirty="0"/>
              <a:t>A. Portfolio Allocation Strategy</a:t>
            </a:r>
          </a:p>
          <a:p>
            <a:r>
              <a:rPr lang="en-IN" b="1" dirty="0"/>
              <a:t>Overweight MSFT &amp; NFLX</a:t>
            </a:r>
            <a:r>
              <a:rPr lang="en-IN" dirty="0"/>
              <a:t> (high momentum, strong growth).</a:t>
            </a:r>
          </a:p>
          <a:p>
            <a:r>
              <a:rPr lang="en-IN" b="1" dirty="0"/>
              <a:t>Hold AAPL</a:t>
            </a:r>
            <a:r>
              <a:rPr lang="en-IN" dirty="0"/>
              <a:t> (stable long-term compounding).</a:t>
            </a:r>
          </a:p>
          <a:p>
            <a:r>
              <a:rPr lang="en-IN" b="1" dirty="0"/>
              <a:t>Accumulate GOOG</a:t>
            </a:r>
            <a:r>
              <a:rPr lang="en-IN" dirty="0"/>
              <a:t> (undervalued, low volatility, high stability).</a:t>
            </a:r>
          </a:p>
          <a:p>
            <a:r>
              <a:rPr lang="en-IN" b="1" dirty="0"/>
              <a:t>B. For Trading Strategy</a:t>
            </a:r>
          </a:p>
          <a:p>
            <a:r>
              <a:rPr lang="en-IN" dirty="0"/>
              <a:t>Play </a:t>
            </a:r>
            <a:r>
              <a:rPr lang="en-IN" b="1" dirty="0"/>
              <a:t>breakout opportunities</a:t>
            </a:r>
            <a:r>
              <a:rPr lang="en-IN" dirty="0"/>
              <a:t> on strong trending stocks (AAPL, MSFT).</a:t>
            </a:r>
          </a:p>
          <a:p>
            <a:r>
              <a:rPr lang="en-IN" dirty="0"/>
              <a:t>Use </a:t>
            </a:r>
            <a:r>
              <a:rPr lang="en-IN" b="1" dirty="0"/>
              <a:t>dip-buying strategy</a:t>
            </a:r>
            <a:r>
              <a:rPr lang="en-IN" dirty="0"/>
              <a:t> on GOOG due to strong stability indicators.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89011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88E5F-5FD6-DF9D-4954-64A856128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A5B673-A4C8-C7B5-B1E7-4E23AECE88DE}"/>
              </a:ext>
            </a:extLst>
          </p:cNvPr>
          <p:cNvSpPr txBox="1"/>
          <p:nvPr/>
        </p:nvSpPr>
        <p:spPr>
          <a:xfrm>
            <a:off x="142567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F5728-01F3-FDFC-79C4-B1160FBF1F24}"/>
              </a:ext>
            </a:extLst>
          </p:cNvPr>
          <p:cNvSpPr txBox="1"/>
          <p:nvPr/>
        </p:nvSpPr>
        <p:spPr>
          <a:xfrm>
            <a:off x="0" y="810503"/>
            <a:ext cx="9144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3. VOLATILITY &amp; RISK</a:t>
            </a:r>
          </a:p>
          <a:p>
            <a:r>
              <a:rPr lang="en-IN" dirty="0"/>
              <a:t>   </a:t>
            </a:r>
            <a:r>
              <a:rPr lang="en-IN" b="1" dirty="0"/>
              <a:t>Volatility Ranking</a:t>
            </a:r>
          </a:p>
          <a:p>
            <a:r>
              <a:rPr lang="en-IN" dirty="0"/>
              <a:t>Lowest risk → </a:t>
            </a:r>
            <a:r>
              <a:rPr lang="en-IN" b="1" dirty="0"/>
              <a:t>AAPL (0.011)</a:t>
            </a:r>
            <a:endParaRPr lang="en-IN" dirty="0"/>
          </a:p>
          <a:p>
            <a:r>
              <a:rPr lang="en-IN" dirty="0"/>
              <a:t>Highest risk → </a:t>
            </a:r>
            <a:r>
              <a:rPr lang="en-IN" b="1" dirty="0"/>
              <a:t>NFLX (0.018)</a:t>
            </a:r>
            <a:endParaRPr lang="en-IN" dirty="0"/>
          </a:p>
          <a:p>
            <a:r>
              <a:rPr lang="en-IN" b="1" dirty="0"/>
              <a:t>Stability Score (lower = better)</a:t>
            </a:r>
          </a:p>
          <a:p>
            <a:r>
              <a:rPr lang="en-IN" dirty="0"/>
              <a:t>GOOG (6.23)</a:t>
            </a:r>
          </a:p>
          <a:p>
            <a:r>
              <a:rPr lang="en-IN" dirty="0"/>
              <a:t>AAPL (7.30)</a:t>
            </a:r>
          </a:p>
          <a:p>
            <a:r>
              <a:rPr lang="en-IN" dirty="0"/>
              <a:t>MSFT (17.53)</a:t>
            </a:r>
          </a:p>
          <a:p>
            <a:r>
              <a:rPr lang="en-IN" dirty="0"/>
              <a:t>NFLX (18.40)</a:t>
            </a:r>
          </a:p>
          <a:p>
            <a:r>
              <a:rPr lang="en-IN" b="1" dirty="0"/>
              <a:t>Extreme Price Spike</a:t>
            </a:r>
          </a:p>
          <a:p>
            <a:r>
              <a:rPr lang="en-IN" dirty="0"/>
              <a:t>NFLX on 2023-03-23 → likely earnings-related.</a:t>
            </a:r>
          </a:p>
          <a:p>
            <a:r>
              <a:rPr lang="en-IN" b="1" dirty="0"/>
              <a:t>Strategic Actions</a:t>
            </a:r>
          </a:p>
          <a:p>
            <a:r>
              <a:rPr lang="en-IN" b="1" dirty="0"/>
              <a:t>GOOG + AAPL = Defensive Portfolio Core</a:t>
            </a:r>
            <a:endParaRPr lang="en-IN" dirty="0"/>
          </a:p>
          <a:p>
            <a:r>
              <a:rPr lang="en-IN" b="1" dirty="0"/>
              <a:t>MSFT = Balanced Growth Asset</a:t>
            </a:r>
            <a:endParaRPr lang="en-IN" dirty="0"/>
          </a:p>
          <a:p>
            <a:r>
              <a:rPr lang="en-IN" b="1" dirty="0"/>
              <a:t>NFLX = High-Volatility, High-Reward play</a:t>
            </a:r>
            <a:endParaRPr lang="en-IN" dirty="0"/>
          </a:p>
          <a:p>
            <a:r>
              <a:rPr lang="en-IN" dirty="0"/>
              <a:t>Implement </a:t>
            </a:r>
            <a:r>
              <a:rPr lang="en-IN" b="1" dirty="0"/>
              <a:t>stop-loss</a:t>
            </a:r>
            <a:r>
              <a:rPr lang="en-IN" dirty="0"/>
              <a:t> strategies for NFLX &amp; MSFT during volatile months.</a:t>
            </a:r>
          </a:p>
          <a:p>
            <a:r>
              <a:rPr lang="en-IN" dirty="0"/>
              <a:t>Build </a:t>
            </a:r>
            <a:r>
              <a:rPr lang="en-IN" b="1" dirty="0"/>
              <a:t>event-based trading rules</a:t>
            </a:r>
            <a:r>
              <a:rPr lang="en-IN" dirty="0"/>
              <a:t> around earnings &amp; macro announcements.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33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239" y="526026"/>
            <a:ext cx="347570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COGS Distribution</a:t>
            </a:r>
          </a:p>
          <a:p>
            <a:r>
              <a:rPr dirty="0"/>
              <a:t>Purpose: Find cost-heavy clusters.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1213" y="457200"/>
            <a:ext cx="42327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Top 10 SKU Revenue Pareto</a:t>
            </a:r>
          </a:p>
          <a:p>
            <a:r>
              <a:rPr dirty="0"/>
              <a:t>Purpose: 80/20 inventory analysis.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197C8-1F55-9967-345A-242508982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706"/>
            <a:ext cx="4454013" cy="4899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8B3AA-6F3E-B70B-D159-498AB1D5E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1560706"/>
            <a:ext cx="4219575" cy="4899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7537BD-5442-EBE0-785E-112D127CBAC4}"/>
              </a:ext>
            </a:extLst>
          </p:cNvPr>
          <p:cNvSpPr txBox="1"/>
          <p:nvPr/>
        </p:nvSpPr>
        <p:spPr>
          <a:xfrm>
            <a:off x="235975" y="6505874"/>
            <a:ext cx="46162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04F6F-BE2A-C4F8-FD05-89916BBC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8DE094-0938-313A-15E7-A055DBCF15F9}"/>
              </a:ext>
            </a:extLst>
          </p:cNvPr>
          <p:cNvSpPr txBox="1"/>
          <p:nvPr/>
        </p:nvSpPr>
        <p:spPr>
          <a:xfrm>
            <a:off x="142567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04823-A1FF-9AF9-2C38-51CB435EA161}"/>
              </a:ext>
            </a:extLst>
          </p:cNvPr>
          <p:cNvSpPr txBox="1"/>
          <p:nvPr/>
        </p:nvSpPr>
        <p:spPr>
          <a:xfrm>
            <a:off x="0" y="810503"/>
            <a:ext cx="9144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 PRICE TREND &amp; DAILY BEHAVIOR</a:t>
            </a:r>
          </a:p>
          <a:p>
            <a:r>
              <a:rPr lang="en-IN" b="1" dirty="0"/>
              <a:t>Price Movement Days</a:t>
            </a:r>
          </a:p>
          <a:p>
            <a:r>
              <a:rPr lang="en-IN" b="1" dirty="0"/>
              <a:t>AAPL increases 41 days / falls 21 days</a:t>
            </a:r>
            <a:endParaRPr lang="en-IN" dirty="0"/>
          </a:p>
          <a:p>
            <a:r>
              <a:rPr lang="en-IN" b="1" dirty="0"/>
              <a:t>GOOG increases 33 / falls 29</a:t>
            </a:r>
            <a:endParaRPr lang="en-IN" dirty="0"/>
          </a:p>
          <a:p>
            <a:r>
              <a:rPr lang="en-IN" b="1" dirty="0"/>
              <a:t>MSFT &amp; NFLX increase only 26 days</a:t>
            </a:r>
            <a:r>
              <a:rPr lang="en-IN" dirty="0"/>
              <a:t> → more volatile.</a:t>
            </a:r>
          </a:p>
          <a:p>
            <a:r>
              <a:rPr lang="en-IN" b="1" dirty="0" err="1"/>
              <a:t>Avg</a:t>
            </a:r>
            <a:r>
              <a:rPr lang="en-IN" b="1" dirty="0"/>
              <a:t> Daily Return</a:t>
            </a:r>
          </a:p>
          <a:p>
            <a:r>
              <a:rPr lang="en-IN" dirty="0"/>
              <a:t>AAPL: </a:t>
            </a:r>
            <a:r>
              <a:rPr lang="en-IN" b="1" dirty="0"/>
              <a:t>0.29%</a:t>
            </a:r>
            <a:endParaRPr lang="en-IN" dirty="0"/>
          </a:p>
          <a:p>
            <a:r>
              <a:rPr lang="en-IN" dirty="0"/>
              <a:t>GOOG: </a:t>
            </a:r>
            <a:r>
              <a:rPr lang="en-IN" b="1" dirty="0"/>
              <a:t>0.26%</a:t>
            </a:r>
            <a:endParaRPr lang="en-IN" dirty="0"/>
          </a:p>
          <a:p>
            <a:r>
              <a:rPr lang="en-IN" dirty="0"/>
              <a:t>MSFT: </a:t>
            </a:r>
            <a:r>
              <a:rPr lang="en-IN" b="1" dirty="0"/>
              <a:t>0.11%</a:t>
            </a:r>
            <a:endParaRPr lang="en-IN" dirty="0"/>
          </a:p>
          <a:p>
            <a:r>
              <a:rPr lang="en-IN" dirty="0"/>
              <a:t>NFLX: </a:t>
            </a:r>
            <a:r>
              <a:rPr lang="en-IN" b="1" dirty="0"/>
              <a:t>-0.13%</a:t>
            </a:r>
            <a:endParaRPr lang="en-IN" dirty="0"/>
          </a:p>
          <a:p>
            <a:r>
              <a:rPr lang="en-IN" b="1" dirty="0"/>
              <a:t>Max 1-Day Gain</a:t>
            </a:r>
          </a:p>
          <a:p>
            <a:r>
              <a:rPr lang="en-IN" dirty="0"/>
              <a:t>Best spike: </a:t>
            </a:r>
            <a:r>
              <a:rPr lang="en-IN" b="1" dirty="0"/>
              <a:t>NFLX (+5.14%)</a:t>
            </a:r>
            <a:endParaRPr lang="en-IN" dirty="0"/>
          </a:p>
          <a:p>
            <a:r>
              <a:rPr lang="en-IN" b="1" dirty="0"/>
              <a:t>Max 1-Day Loss</a:t>
            </a:r>
          </a:p>
          <a:p>
            <a:r>
              <a:rPr lang="en-IN" dirty="0"/>
              <a:t>Worst crash: </a:t>
            </a:r>
            <a:r>
              <a:rPr lang="en-IN" b="1" dirty="0"/>
              <a:t>GOOG (-5.02%)</a:t>
            </a:r>
            <a:endParaRPr lang="en-IN" dirty="0"/>
          </a:p>
          <a:p>
            <a:r>
              <a:rPr lang="en-IN" b="1" dirty="0"/>
              <a:t>Strategic Actions</a:t>
            </a:r>
          </a:p>
          <a:p>
            <a:r>
              <a:rPr lang="en-IN" b="1" dirty="0"/>
              <a:t>AAPL = best compounding return with lowest downside risk.</a:t>
            </a:r>
            <a:endParaRPr lang="en-IN" dirty="0"/>
          </a:p>
          <a:p>
            <a:r>
              <a:rPr lang="en-IN" b="1" dirty="0"/>
              <a:t>NFLX = momentum-driven swing trading asset.</a:t>
            </a:r>
            <a:endParaRPr lang="en-IN" dirty="0"/>
          </a:p>
          <a:p>
            <a:r>
              <a:rPr lang="en-IN" b="1" dirty="0"/>
              <a:t>MSFT = long-term buy, short-term low return.</a:t>
            </a:r>
            <a:endParaRPr lang="en-IN" dirty="0"/>
          </a:p>
          <a:p>
            <a:r>
              <a:rPr lang="en-IN" b="1" dirty="0"/>
              <a:t>GOOG = defensive value play.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74085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042C3-CBE8-F8EC-C74F-D38C3FD8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1137A-88B5-8E69-9BCD-2790E0BD91B6}"/>
              </a:ext>
            </a:extLst>
          </p:cNvPr>
          <p:cNvSpPr txBox="1"/>
          <p:nvPr/>
        </p:nvSpPr>
        <p:spPr>
          <a:xfrm>
            <a:off x="142567" y="16929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0CDEB-E483-70B1-9255-8B2AB6A1E940}"/>
              </a:ext>
            </a:extLst>
          </p:cNvPr>
          <p:cNvSpPr txBox="1"/>
          <p:nvPr/>
        </p:nvSpPr>
        <p:spPr>
          <a:xfrm>
            <a:off x="0" y="810503"/>
            <a:ext cx="9144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5. BREAKOUT &amp; TECHNICAL INDICATORS</a:t>
            </a:r>
          </a:p>
          <a:p>
            <a:r>
              <a:rPr lang="en-IN" b="1" dirty="0"/>
              <a:t>Breakout Day</a:t>
            </a:r>
          </a:p>
          <a:p>
            <a:r>
              <a:rPr lang="en-IN" dirty="0"/>
              <a:t>GOOG triggered breakout on </a:t>
            </a:r>
            <a:r>
              <a:rPr lang="en-IN" b="1" dirty="0"/>
              <a:t>2023-02-09</a:t>
            </a:r>
            <a:r>
              <a:rPr lang="en-IN" dirty="0"/>
              <a:t>, but failed to hold above previous 30-day high.</a:t>
            </a:r>
          </a:p>
          <a:p>
            <a:r>
              <a:rPr lang="en-IN" b="1" dirty="0"/>
              <a:t>Price Ratio (Close / Open)</a:t>
            </a:r>
          </a:p>
          <a:p>
            <a:r>
              <a:rPr lang="en-IN" dirty="0"/>
              <a:t>AAPL: 1.003</a:t>
            </a:r>
          </a:p>
          <a:p>
            <a:r>
              <a:rPr lang="en-IN" dirty="0"/>
              <a:t>GOOG: 1.003</a:t>
            </a:r>
          </a:p>
          <a:p>
            <a:r>
              <a:rPr lang="en-IN" dirty="0"/>
              <a:t>MSFT: 1.001</a:t>
            </a:r>
          </a:p>
          <a:p>
            <a:r>
              <a:rPr lang="en-IN" dirty="0"/>
              <a:t>NFLX: 0.998 (underperforms intraday)</a:t>
            </a:r>
          </a:p>
          <a:p>
            <a:r>
              <a:rPr lang="en-IN" b="1" dirty="0"/>
              <a:t>Strategic Actions</a:t>
            </a:r>
          </a:p>
          <a:p>
            <a:r>
              <a:rPr lang="en-IN" dirty="0"/>
              <a:t>Use </a:t>
            </a:r>
            <a:r>
              <a:rPr lang="en-IN" b="1" dirty="0"/>
              <a:t>breakout strategy</a:t>
            </a:r>
            <a:r>
              <a:rPr lang="en-IN" dirty="0"/>
              <a:t> for AAPL &amp; GOOG during liquidity spikes.</a:t>
            </a:r>
          </a:p>
          <a:p>
            <a:r>
              <a:rPr lang="en-IN" dirty="0"/>
              <a:t>Avoid intraday trades on NFLX (tends to close lower than open).</a:t>
            </a:r>
          </a:p>
          <a:p>
            <a:r>
              <a:rPr lang="en-US" b="1" dirty="0"/>
              <a:t>6. MARKET-WIDE INSIGHTS</a:t>
            </a:r>
          </a:p>
          <a:p>
            <a:r>
              <a:rPr lang="en-US" b="1" dirty="0"/>
              <a:t>Totals</a:t>
            </a:r>
          </a:p>
          <a:p>
            <a:r>
              <a:rPr lang="en-US" dirty="0"/>
              <a:t>Total traded value: </a:t>
            </a:r>
            <a:r>
              <a:rPr lang="en-US" b="1" dirty="0"/>
              <a:t>$1.44 Trillion</a:t>
            </a:r>
            <a:endParaRPr lang="en-US" dirty="0"/>
          </a:p>
          <a:p>
            <a:r>
              <a:rPr lang="en-US" dirty="0"/>
              <a:t>Total market volume: </a:t>
            </a:r>
            <a:r>
              <a:rPr lang="en-US" b="1" dirty="0"/>
              <a:t>8 Billion shares</a:t>
            </a:r>
            <a:endParaRPr lang="en-US" dirty="0"/>
          </a:p>
          <a:p>
            <a:r>
              <a:rPr lang="en-US" dirty="0"/>
              <a:t>Avg closing price across market: </a:t>
            </a:r>
            <a:r>
              <a:rPr lang="en-US" b="1" dirty="0"/>
              <a:t>$215.38</a:t>
            </a:r>
            <a:endParaRPr lang="en-US" dirty="0"/>
          </a:p>
          <a:p>
            <a:r>
              <a:rPr lang="en-US" b="1" dirty="0"/>
              <a:t>Actions</a:t>
            </a:r>
          </a:p>
          <a:p>
            <a:r>
              <a:rPr lang="en-US" dirty="0"/>
              <a:t>Market is </a:t>
            </a:r>
            <a:r>
              <a:rPr lang="en-US" b="1" dirty="0"/>
              <a:t>high liquidity and tech-driven</a:t>
            </a:r>
            <a:r>
              <a:rPr lang="en-US" dirty="0"/>
              <a:t> → ideal for algorithmic &amp; institutional strategies.</a:t>
            </a:r>
          </a:p>
          <a:p>
            <a:r>
              <a:rPr lang="en-US" dirty="0"/>
              <a:t>Build </a:t>
            </a:r>
            <a:r>
              <a:rPr lang="en-US" b="1" dirty="0"/>
              <a:t>market-wide volume momentum model</a:t>
            </a:r>
            <a:r>
              <a:rPr lang="en-US" dirty="0"/>
              <a:t> around March and April.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4207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D77B72-5CD5-FF28-E888-B143A1D6281D}"/>
              </a:ext>
            </a:extLst>
          </p:cNvPr>
          <p:cNvSpPr txBox="1"/>
          <p:nvPr/>
        </p:nvSpPr>
        <p:spPr>
          <a:xfrm>
            <a:off x="2662084" y="2413337"/>
            <a:ext cx="38198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93666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394" y="457200"/>
            <a:ext cx="40263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Avg Discount vs Sales Lift</a:t>
            </a:r>
          </a:p>
          <a:p>
            <a:r>
              <a:rPr dirty="0"/>
              <a:t>Purpose: Find effective discounts.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25845" y="457200"/>
            <a:ext cx="39181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Profit per Unit</a:t>
            </a:r>
          </a:p>
          <a:p>
            <a:r>
              <a:rPr dirty="0"/>
              <a:t>Purpose: Understand unit economics.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771AE-C605-F6EF-3FC3-1A26369F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1752293"/>
            <a:ext cx="4371975" cy="4486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F3C0AF-1B59-E7F9-F5EF-57C30240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3" y="1752292"/>
            <a:ext cx="4371975" cy="448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2F9A4-A7C2-9024-B970-F37818F0969B}"/>
              </a:ext>
            </a:extLst>
          </p:cNvPr>
          <p:cNvSpPr txBox="1"/>
          <p:nvPr/>
        </p:nvSpPr>
        <p:spPr>
          <a:xfrm>
            <a:off x="273615" y="637290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239" y="457200"/>
            <a:ext cx="38935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Margin Contribution by Segment</a:t>
            </a:r>
          </a:p>
          <a:p>
            <a:r>
              <a:rPr dirty="0"/>
              <a:t>Purpose: Prioritize segments.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08090" y="457200"/>
            <a:ext cx="453267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Discounted vs Non-discounted Sales</a:t>
            </a:r>
          </a:p>
          <a:p>
            <a:r>
              <a:rPr dirty="0"/>
              <a:t>Purpose: Compare strategies.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8B7BB-3A83-B7F3-6487-FA621C8E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7896"/>
            <a:ext cx="4345858" cy="3628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4F454-6F31-54A2-CE80-8F2E8DC6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79407"/>
            <a:ext cx="4572000" cy="3716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1073C-FA52-BED3-9599-E814BDC306C8}"/>
              </a:ext>
            </a:extLst>
          </p:cNvPr>
          <p:cNvSpPr txBox="1"/>
          <p:nvPr/>
        </p:nvSpPr>
        <p:spPr>
          <a:xfrm>
            <a:off x="63909" y="6216134"/>
            <a:ext cx="45769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407" y="457200"/>
            <a:ext cx="35986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Time-to-profit Recovery</a:t>
            </a:r>
          </a:p>
          <a:p>
            <a:r>
              <a:rPr dirty="0"/>
              <a:t>Purpose: Margin loss recovery time.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5806" y="457200"/>
            <a:ext cx="52258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Sales per Manufacturing Price Band</a:t>
            </a:r>
          </a:p>
          <a:p>
            <a:r>
              <a:rPr dirty="0"/>
              <a:t>Purpose: Pricing/markup strategy.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3E3EB-E3A6-1963-DA7C-B14E0CDF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258"/>
            <a:ext cx="3765755" cy="4754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67768-4B11-E448-DA60-DC32685B0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06" y="1646258"/>
            <a:ext cx="5088194" cy="4621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6D799-1EDF-6C57-04D0-5DF195759851}"/>
              </a:ext>
            </a:extLst>
          </p:cNvPr>
          <p:cNvSpPr txBox="1"/>
          <p:nvPr/>
        </p:nvSpPr>
        <p:spPr>
          <a:xfrm>
            <a:off x="270387" y="6527758"/>
            <a:ext cx="46506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239" y="457200"/>
            <a:ext cx="36821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Worst Products by Profit</a:t>
            </a:r>
          </a:p>
          <a:p>
            <a:r>
              <a:rPr dirty="0"/>
              <a:t>Purpose: Identify loss-makers.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32555" y="457200"/>
            <a:ext cx="411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Average Order Value (AOV)</a:t>
            </a:r>
          </a:p>
          <a:p>
            <a:r>
              <a:rPr dirty="0"/>
              <a:t>Purpose: Customer spend per order.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8C8E9-FEB9-8567-BC42-66C0571F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" y="1673307"/>
            <a:ext cx="4352945" cy="4648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8150B-E3BF-0538-837C-196C131A2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255" y="1673307"/>
            <a:ext cx="4572000" cy="4286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678429-7B24-3733-95F4-085B6DD82587}"/>
              </a:ext>
            </a:extLst>
          </p:cNvPr>
          <p:cNvSpPr txBox="1"/>
          <p:nvPr/>
        </p:nvSpPr>
        <p:spPr>
          <a:xfrm>
            <a:off x="174522" y="6476139"/>
            <a:ext cx="457691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406" y="457200"/>
            <a:ext cx="4213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Price Elasticity Proxy</a:t>
            </a:r>
          </a:p>
          <a:p>
            <a:r>
              <a:rPr dirty="0"/>
              <a:t>Purpose: Unit responsiveness to discounts.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9200" y="457200"/>
            <a:ext cx="411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Inventory Investment Proxy</a:t>
            </a:r>
          </a:p>
          <a:p>
            <a:r>
              <a:rPr dirty="0"/>
              <a:t>Purpose: Working capital impact.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63B85-5B10-F201-4B68-7B88DF5D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098"/>
            <a:ext cx="4019550" cy="4658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BFF9C-7A62-3C6D-75B7-8ACE2F2C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11098"/>
            <a:ext cx="4572000" cy="4345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FC8F29-7DA1-4F6A-1192-B60643289918}"/>
              </a:ext>
            </a:extLst>
          </p:cNvPr>
          <p:cNvSpPr txBox="1"/>
          <p:nvPr/>
        </p:nvSpPr>
        <p:spPr>
          <a:xfrm>
            <a:off x="93406" y="6329122"/>
            <a:ext cx="4581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Me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Business Analyst Intern at Unified Mentor</a:t>
            </a:r>
          </a:p>
          <a:p>
            <a:r>
              <a:rPr dirty="0"/>
              <a:t>Skilled in SQL, Power BI</a:t>
            </a:r>
            <a:r>
              <a:rPr lang="en-US" dirty="0"/>
              <a:t>, Excel, Python</a:t>
            </a:r>
            <a:r>
              <a:rPr dirty="0"/>
              <a:t> &amp; Financial Analytics</a:t>
            </a:r>
          </a:p>
          <a:p>
            <a:r>
              <a:rPr dirty="0"/>
              <a:t>Focus: Turning data into strategic insights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903" y="457200"/>
            <a:ext cx="4045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Country-level Profitability</a:t>
            </a:r>
          </a:p>
          <a:p>
            <a:r>
              <a:rPr dirty="0"/>
              <a:t>Purpose: Market prioritization.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2323" y="457200"/>
            <a:ext cx="37116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Cross-sell Potential</a:t>
            </a:r>
          </a:p>
          <a:p>
            <a:r>
              <a:rPr dirty="0"/>
              <a:t>Purpose: Segment × product affinity.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690D2-E8FF-98E9-5C39-CA6377DB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330"/>
            <a:ext cx="4168877" cy="4721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8CBCE-99CB-980D-0BB3-AFEC190C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1563330"/>
            <a:ext cx="4463845" cy="472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C6229-0A7B-4760-E172-4D0A167E8F66}"/>
              </a:ext>
            </a:extLst>
          </p:cNvPr>
          <p:cNvSpPr txBox="1"/>
          <p:nvPr/>
        </p:nvSpPr>
        <p:spPr>
          <a:xfrm>
            <a:off x="191729" y="635165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232" y="457200"/>
            <a:ext cx="36870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Profit Volatility</a:t>
            </a:r>
          </a:p>
          <a:p>
            <a:r>
              <a:rPr dirty="0"/>
              <a:t>Purpose: Identify unstable products.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06529" y="457200"/>
            <a:ext cx="48374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Discount Depth vs Margin Impact</a:t>
            </a:r>
          </a:p>
          <a:p>
            <a:r>
              <a:rPr dirty="0"/>
              <a:t>Purpose: Find margin destruction.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8BE5E-380F-9431-8DC0-D0AA88E5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541"/>
            <a:ext cx="4306529" cy="4989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D87EE-14B7-6CDB-55BD-505D12CCD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19" y="1459541"/>
            <a:ext cx="4748981" cy="4721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90150-10E7-B5A3-6963-DE541B50DD56}"/>
              </a:ext>
            </a:extLst>
          </p:cNvPr>
          <p:cNvSpPr txBox="1"/>
          <p:nvPr/>
        </p:nvSpPr>
        <p:spPr>
          <a:xfrm>
            <a:off x="265473" y="648621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065" y="457200"/>
            <a:ext cx="37608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Profit Recovery Ratio</a:t>
            </a:r>
          </a:p>
          <a:p>
            <a:r>
              <a:rPr dirty="0"/>
              <a:t>Purpose: Units uplift per 1% discount.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25961" y="457200"/>
            <a:ext cx="42180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Lead Time to Profitability</a:t>
            </a:r>
          </a:p>
          <a:p>
            <a:r>
              <a:rPr dirty="0"/>
              <a:t>Purpose: Campaign evaluation.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12873-C923-2B22-91C2-E3F5F0B3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2757"/>
            <a:ext cx="4444181" cy="4419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F943B-52C9-37A1-D7EE-A8657896C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18" y="2012613"/>
            <a:ext cx="4444181" cy="4419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2F198-DE7B-D986-6D21-9651EC580057}"/>
              </a:ext>
            </a:extLst>
          </p:cNvPr>
          <p:cNvSpPr txBox="1"/>
          <p:nvPr/>
        </p:nvSpPr>
        <p:spPr>
          <a:xfrm>
            <a:off x="172065" y="6398342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659" y="457200"/>
            <a:ext cx="40361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Contribution Margin</a:t>
            </a:r>
          </a:p>
          <a:p>
            <a:r>
              <a:rPr dirty="0"/>
              <a:t>Purpose: Helper for fixed cost coverage.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9200" y="457200"/>
            <a:ext cx="411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Profit per Country-Segment</a:t>
            </a:r>
          </a:p>
          <a:p>
            <a:r>
              <a:rPr dirty="0"/>
              <a:t>Purpose: Detailed P&amp;L slicing.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F741E-5B35-9A40-2C76-5B6F348E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1418"/>
            <a:ext cx="4114801" cy="39656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52BFA-1AC6-AD1B-3138-378FBC42F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78" y="2079523"/>
            <a:ext cx="4197922" cy="4321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60192-891B-2E1D-FEE8-E30CF655E390}"/>
              </a:ext>
            </a:extLst>
          </p:cNvPr>
          <p:cNvSpPr txBox="1"/>
          <p:nvPr/>
        </p:nvSpPr>
        <p:spPr>
          <a:xfrm>
            <a:off x="78659" y="6378677"/>
            <a:ext cx="45867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155" y="457200"/>
            <a:ext cx="4213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Units Sold vs Discounts Trend</a:t>
            </a:r>
          </a:p>
          <a:p>
            <a:r>
              <a:rPr dirty="0"/>
              <a:t>Purpose: Does discount drive units?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1484" y="457200"/>
            <a:ext cx="36625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Top 10 Customers</a:t>
            </a:r>
          </a:p>
          <a:p>
            <a:r>
              <a:rPr dirty="0"/>
              <a:t>Purpose: Major revenue pockets.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54DD-7A47-D936-F2AA-46AB46E0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43149"/>
            <a:ext cx="4572000" cy="4272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94D02B-61A9-4ED9-D4A3-CBEF076A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19" y="1843148"/>
            <a:ext cx="4139381" cy="4272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C5E7AC-219B-AE44-F90E-5DA51DC2EABC}"/>
              </a:ext>
            </a:extLst>
          </p:cNvPr>
          <p:cNvSpPr txBox="1"/>
          <p:nvPr/>
        </p:nvSpPr>
        <p:spPr>
          <a:xfrm>
            <a:off x="108155" y="6321453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903" y="457200"/>
            <a:ext cx="40558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Discount Abuse Detection</a:t>
            </a:r>
          </a:p>
          <a:p>
            <a:r>
              <a:rPr dirty="0"/>
              <a:t>Purpose: Detect misused discounts.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5290" y="457200"/>
            <a:ext cx="41787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COGS per Unit by Product</a:t>
            </a:r>
          </a:p>
          <a:p>
            <a:r>
              <a:rPr dirty="0"/>
              <a:t>Purpose: Determine price floors.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09598-1F46-6C39-6934-405F3BA1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149"/>
            <a:ext cx="4375355" cy="4303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86AD9-1862-EC85-B312-60FF71F1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632" y="1556149"/>
            <a:ext cx="4257368" cy="469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EE8F3F-15FF-B834-6EA7-7C9EC56636B9}"/>
              </a:ext>
            </a:extLst>
          </p:cNvPr>
          <p:cNvSpPr txBox="1"/>
          <p:nvPr/>
        </p:nvSpPr>
        <p:spPr>
          <a:xfrm>
            <a:off x="122903" y="6253316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81" y="457200"/>
            <a:ext cx="42426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sz="2400" dirty="0"/>
              <a:t>Sales Growth vs Market Growth</a:t>
            </a:r>
          </a:p>
          <a:p>
            <a:r>
              <a:rPr dirty="0"/>
              <a:t>Purpose: Relative performance.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5744" y="457200"/>
            <a:ext cx="436060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sz="2400" dirty="0"/>
              <a:t>Products Needing Price Increase</a:t>
            </a:r>
          </a:p>
          <a:p>
            <a:r>
              <a:rPr dirty="0"/>
              <a:t>Purpose: Low margin + high costs.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FF9B8-7202-E83D-A25B-FC50B25FA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612"/>
            <a:ext cx="4242619" cy="3913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B7F911-2F94-1BBC-2FAB-CE9312339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82" y="2015612"/>
            <a:ext cx="4547418" cy="40803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6200F0-A948-F2EC-A596-DD32F7437EFD}"/>
              </a:ext>
            </a:extLst>
          </p:cNvPr>
          <p:cNvSpPr txBox="1"/>
          <p:nvPr/>
        </p:nvSpPr>
        <p:spPr>
          <a:xfrm>
            <a:off x="199104" y="6216134"/>
            <a:ext cx="46064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741" y="540775"/>
            <a:ext cx="42917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sz="2400" dirty="0"/>
              <a:t>SKU Growth Rate (MoM)</a:t>
            </a:r>
          </a:p>
          <a:p>
            <a:r>
              <a:rPr dirty="0"/>
              <a:t>Purpose: </a:t>
            </a:r>
            <a:r>
              <a:rPr lang="en-IN" dirty="0"/>
              <a:t>Operational planning &amp; inventory.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4748982" y="540775"/>
            <a:ext cx="43950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sz="2400" dirty="0"/>
              <a:t>Price vs Manufacturing Price Gap</a:t>
            </a:r>
          </a:p>
          <a:p>
            <a:r>
              <a:rPr dirty="0"/>
              <a:t>Purpose: Markup analysis.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B584C-93EF-9A1A-60A7-275E6085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9302"/>
            <a:ext cx="4291782" cy="4517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235531-12CC-6155-27A8-70EBFC5E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58" y="1799301"/>
            <a:ext cx="4493342" cy="4517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56ABBE-9BD8-A8F1-3348-1875E94FCD95}"/>
              </a:ext>
            </a:extLst>
          </p:cNvPr>
          <p:cNvSpPr txBox="1"/>
          <p:nvPr/>
        </p:nvSpPr>
        <p:spPr>
          <a:xfrm>
            <a:off x="255638" y="6344264"/>
            <a:ext cx="4581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071" y="457200"/>
            <a:ext cx="44589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t>Time to Recover Discount Loss</a:t>
            </a:r>
          </a:p>
          <a:p>
            <a:r>
              <a:t>Purpose: Break-even uplift.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29200" y="457200"/>
            <a:ext cx="4114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t>Segment Profitability Proxy</a:t>
            </a:r>
          </a:p>
          <a:p>
            <a:r>
              <a:t>Purpose: Identify profitable segments.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C38A4-D845-A46B-B274-A51B7523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998"/>
            <a:ext cx="4267200" cy="4476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AB200-C6C5-D1C5-7CF7-D4C8A035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3998"/>
            <a:ext cx="4572000" cy="4221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616FF-791A-5407-E4EA-123BF4168724}"/>
              </a:ext>
            </a:extLst>
          </p:cNvPr>
          <p:cNvSpPr txBox="1"/>
          <p:nvPr/>
        </p:nvSpPr>
        <p:spPr>
          <a:xfrm>
            <a:off x="240890" y="6216134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574" y="457200"/>
            <a:ext cx="43114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Price Compression Over Time</a:t>
            </a:r>
          </a:p>
          <a:p>
            <a:r>
              <a:rPr dirty="0"/>
              <a:t>Purpose: Detect commoditization.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0877" y="457200"/>
            <a:ext cx="4213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Profitable Promotions</a:t>
            </a:r>
          </a:p>
          <a:p>
            <a:r>
              <a:rPr dirty="0"/>
              <a:t>Purpose: Identify margin-positive promos.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5C7D8-7B57-142D-0105-EEF16225B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013"/>
            <a:ext cx="4109884" cy="5058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04D66-58C3-19F6-CBCE-A0D8CE400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65293"/>
            <a:ext cx="4572000" cy="4473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048C2-28FF-D774-30EB-F932AA78F746}"/>
              </a:ext>
            </a:extLst>
          </p:cNvPr>
          <p:cNvSpPr txBox="1"/>
          <p:nvPr/>
        </p:nvSpPr>
        <p:spPr>
          <a:xfrm>
            <a:off x="248264" y="6400800"/>
            <a:ext cx="45867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C5F2-AA95-6AC1-D631-94C656F6AF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Financial Performance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8E8C3-12AD-DF74-8204-2330A8513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Prepared by: Rohit Karmakar</a:t>
            </a:r>
          </a:p>
          <a:p>
            <a:r>
              <a:rPr lang="en-IN" dirty="0"/>
              <a:t>Business Analyst Intern, Unified Mentor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138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/>
            </a:pPr>
            <a:r>
              <a:rPr dirty="0"/>
              <a:t>Forecast Baseline</a:t>
            </a:r>
          </a:p>
          <a:p>
            <a:r>
              <a:rPr dirty="0"/>
              <a:t>Purpose: Provide inputs to forecasting model.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BDA51-B733-FCBA-BB2F-7F56DF66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8" y="1298453"/>
            <a:ext cx="7672243" cy="5102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EFD44-E970-D819-F643-C786FA266E2E}"/>
              </a:ext>
            </a:extLst>
          </p:cNvPr>
          <p:cNvSpPr txBox="1"/>
          <p:nvPr/>
        </p:nvSpPr>
        <p:spPr>
          <a:xfrm>
            <a:off x="262388" y="652775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DE30F-2AF6-8E81-31DB-7D36DF41D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552"/>
            <a:ext cx="9144000" cy="5447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B5786B-0049-F2E5-7305-D4763503AEBD}"/>
              </a:ext>
            </a:extLst>
          </p:cNvPr>
          <p:cNvSpPr txBox="1"/>
          <p:nvPr/>
        </p:nvSpPr>
        <p:spPr>
          <a:xfrm>
            <a:off x="299884" y="25778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78E1F-8FAE-15FF-4299-D10BC0C0022B}"/>
              </a:ext>
            </a:extLst>
          </p:cNvPr>
          <p:cNvSpPr txBox="1"/>
          <p:nvPr/>
        </p:nvSpPr>
        <p:spPr>
          <a:xfrm>
            <a:off x="68826" y="6573839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2379865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F5A91-013D-AB0A-EE27-D128C4F6E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508"/>
            <a:ext cx="9144000" cy="5493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784FD-3441-EEA4-7FBB-EF7139CF2778}"/>
              </a:ext>
            </a:extLst>
          </p:cNvPr>
          <p:cNvSpPr txBox="1"/>
          <p:nvPr/>
        </p:nvSpPr>
        <p:spPr>
          <a:xfrm>
            <a:off x="201561" y="18042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Sales &amp;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6E738-B74D-790D-111F-4898D76D4B93}"/>
              </a:ext>
            </a:extLst>
          </p:cNvPr>
          <p:cNvSpPr txBox="1"/>
          <p:nvPr/>
        </p:nvSpPr>
        <p:spPr>
          <a:xfrm>
            <a:off x="122903" y="647637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338562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DF0F0-BC33-45D6-8051-734B2E6B1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677"/>
            <a:ext cx="9144000" cy="5469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398602-F645-B17E-0A39-9BEE65B64524}"/>
              </a:ext>
            </a:extLst>
          </p:cNvPr>
          <p:cNvSpPr txBox="1"/>
          <p:nvPr/>
        </p:nvSpPr>
        <p:spPr>
          <a:xfrm>
            <a:off x="122902" y="12376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Pricing &amp; Discount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50C28C-2F8E-6324-A0E8-058229F19A55}"/>
              </a:ext>
            </a:extLst>
          </p:cNvPr>
          <p:cNvSpPr txBox="1"/>
          <p:nvPr/>
        </p:nvSpPr>
        <p:spPr>
          <a:xfrm>
            <a:off x="88490" y="6481201"/>
            <a:ext cx="46064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3925284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76DB7-4554-B6F7-D33F-0D07A873B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949"/>
            <a:ext cx="9144000" cy="5410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4687BA-09D7-CD9A-F32C-C14E3A898283}"/>
              </a:ext>
            </a:extLst>
          </p:cNvPr>
          <p:cNvSpPr txBox="1"/>
          <p:nvPr/>
        </p:nvSpPr>
        <p:spPr>
          <a:xfrm>
            <a:off x="162232" y="14324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Profit &amp; 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1E5E6-CB33-E9EA-6E17-805F9094D61C}"/>
              </a:ext>
            </a:extLst>
          </p:cNvPr>
          <p:cNvSpPr txBox="1"/>
          <p:nvPr/>
        </p:nvSpPr>
        <p:spPr>
          <a:xfrm>
            <a:off x="162232" y="6377541"/>
            <a:ext cx="45867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487092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A499E-C7F9-93FC-61B4-B6C0051F1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270"/>
            <a:ext cx="9144000" cy="5498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8BDD6-16A3-9E95-C7CF-F8EE40AA6326}"/>
              </a:ext>
            </a:extLst>
          </p:cNvPr>
          <p:cNvSpPr txBox="1"/>
          <p:nvPr/>
        </p:nvSpPr>
        <p:spPr>
          <a:xfrm>
            <a:off x="221226" y="20992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Inventory &amp; Operations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7EBCA-9022-D29C-EB41-D4969D0928A3}"/>
              </a:ext>
            </a:extLst>
          </p:cNvPr>
          <p:cNvSpPr txBox="1"/>
          <p:nvPr/>
        </p:nvSpPr>
        <p:spPr>
          <a:xfrm>
            <a:off x="167149" y="6466545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2616553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EDF34-7D99-EEEC-7573-FB17DF06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929"/>
            <a:ext cx="9144000" cy="5492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3F1CDC-D9D8-E3BB-E18D-9E9DB713FC71}"/>
              </a:ext>
            </a:extLst>
          </p:cNvPr>
          <p:cNvSpPr txBox="1"/>
          <p:nvPr/>
        </p:nvSpPr>
        <p:spPr>
          <a:xfrm>
            <a:off x="132736" y="208624"/>
            <a:ext cx="4650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Campaign &amp; Promotions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4846E-36B9-3CF0-F41E-BCC08D6BA063}"/>
              </a:ext>
            </a:extLst>
          </p:cNvPr>
          <p:cNvSpPr txBox="1"/>
          <p:nvPr/>
        </p:nvSpPr>
        <p:spPr>
          <a:xfrm>
            <a:off x="157317" y="6488668"/>
            <a:ext cx="46014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3256417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5BCBB-48D7-0118-B2E3-A7CABBE2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720"/>
            <a:ext cx="9144000" cy="5454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2D4D8-B27C-463D-1316-D9D59E839525}"/>
              </a:ext>
            </a:extLst>
          </p:cNvPr>
          <p:cNvSpPr txBox="1"/>
          <p:nvPr/>
        </p:nvSpPr>
        <p:spPr>
          <a:xfrm>
            <a:off x="172065" y="150929"/>
            <a:ext cx="4650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/>
              <a:t>Geo &amp;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DA373-FBFA-0EA0-B957-3EEE2CA0A401}"/>
              </a:ext>
            </a:extLst>
          </p:cNvPr>
          <p:cNvSpPr txBox="1"/>
          <p:nvPr/>
        </p:nvSpPr>
        <p:spPr>
          <a:xfrm>
            <a:off x="172065" y="6488668"/>
            <a:ext cx="4581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1858357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1ED83-28BF-D452-D7A3-BD517FFE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546"/>
            <a:ext cx="9144000" cy="5521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FC97E-FCB3-3B22-FD9D-53AA5D37FDD3}"/>
              </a:ext>
            </a:extLst>
          </p:cNvPr>
          <p:cNvSpPr txBox="1"/>
          <p:nvPr/>
        </p:nvSpPr>
        <p:spPr>
          <a:xfrm>
            <a:off x="58993" y="6488668"/>
            <a:ext cx="17796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63235-F6F7-C475-E614-81A4DF7873EB}"/>
              </a:ext>
            </a:extLst>
          </p:cNvPr>
          <p:cNvSpPr txBox="1"/>
          <p:nvPr/>
        </p:nvSpPr>
        <p:spPr>
          <a:xfrm>
            <a:off x="6494207" y="6488668"/>
            <a:ext cx="259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3" action="ppaction://hlinkfile"/>
              </a:rPr>
              <a:t>REFERENCE LINK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504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AAD20-ED84-4B90-3423-3B1DA6B68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BA63B-FB59-DFE6-B212-3CD201F471B9}"/>
              </a:ext>
            </a:extLst>
          </p:cNvPr>
          <p:cNvSpPr txBox="1"/>
          <p:nvPr/>
        </p:nvSpPr>
        <p:spPr>
          <a:xfrm>
            <a:off x="506360" y="670740"/>
            <a:ext cx="4399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Strategic Recommendations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89E81-545F-313F-71E4-DE4034C3ED71}"/>
              </a:ext>
            </a:extLst>
          </p:cNvPr>
          <p:cNvSpPr txBox="1"/>
          <p:nvPr/>
        </p:nvSpPr>
        <p:spPr>
          <a:xfrm>
            <a:off x="506359" y="1307294"/>
            <a:ext cx="822468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Government contributes the highest revenue and is the most profitable segment. USA, Canada, France are the strongest markets; Mexico underperforms significantly. Sales peak from September–December. </a:t>
            </a:r>
          </a:p>
          <a:p>
            <a:r>
              <a:rPr lang="en-US" b="1" dirty="0"/>
              <a:t>Action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Double down on government focused Products and Bundles.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Build country-specific pricing (France + Germany have highest profit %, Mexico has worst).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Strengthen marketing and channel partnerships in Canada &amp; France, not just USA.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Fix the Mexico issue:</a:t>
            </a:r>
          </a:p>
          <a:p>
            <a:r>
              <a:rPr lang="en-US" dirty="0"/>
              <a:t>        Localize pricing</a:t>
            </a:r>
          </a:p>
          <a:p>
            <a:r>
              <a:rPr lang="en-US" dirty="0"/>
              <a:t>        Reduce COGS-heavy SKUs</a:t>
            </a:r>
          </a:p>
          <a:p>
            <a:r>
              <a:rPr lang="en-US" dirty="0"/>
              <a:t>        Increase promotions in high-demand seasons (Sep–Dec)</a:t>
            </a:r>
          </a:p>
          <a:p>
            <a:endParaRPr lang="en-US" dirty="0"/>
          </a:p>
          <a:p>
            <a:r>
              <a:rPr lang="en-US" dirty="0"/>
              <a:t>Some high-product (Velo) are not high-profit due to high COGS.</a:t>
            </a:r>
          </a:p>
          <a:p>
            <a:r>
              <a:rPr lang="en-US" dirty="0"/>
              <a:t>Carretera and Montana are consistent loss makers across all metrics.</a:t>
            </a:r>
          </a:p>
          <a:p>
            <a:r>
              <a:rPr lang="en-US" dirty="0"/>
              <a:t>Amarilla is high margin but underperforming in volume.</a:t>
            </a:r>
          </a:p>
          <a:p>
            <a:r>
              <a:rPr lang="en-US" b="1" dirty="0"/>
              <a:t>Action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Immediately review Carretera &amp; Montana → discontinue, reprice, or rebrand.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operational cost on Velo (needs price increase).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1919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Multi-country, multi-product dataset</a:t>
            </a:r>
          </a:p>
          <a:p>
            <a:r>
              <a:rPr lang="en-US" dirty="0"/>
              <a:t> Includes Sales, Profit, COGS, Units Sold, Discounts</a:t>
            </a:r>
          </a:p>
          <a:p>
            <a:r>
              <a:rPr lang="en-US" dirty="0"/>
              <a:t> Analysis done using Excel + MySQL + Power BI</a:t>
            </a:r>
          </a:p>
          <a:p>
            <a:r>
              <a:rPr lang="en-US" dirty="0"/>
              <a:t> Goal: Evaluate business performance &amp; profitability drivers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98F8-CD57-5EB4-F8AA-A92A9343E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DFF951-95A0-3F54-59A2-50E37045DBCE}"/>
              </a:ext>
            </a:extLst>
          </p:cNvPr>
          <p:cNvSpPr txBox="1"/>
          <p:nvPr/>
        </p:nvSpPr>
        <p:spPr>
          <a:xfrm>
            <a:off x="506360" y="670740"/>
            <a:ext cx="4399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Strategic 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94160-A752-60B6-9CAF-6A04D2650E16}"/>
              </a:ext>
            </a:extLst>
          </p:cNvPr>
          <p:cNvSpPr txBox="1"/>
          <p:nvPr/>
        </p:nvSpPr>
        <p:spPr>
          <a:xfrm>
            <a:off x="373626" y="1377815"/>
            <a:ext cx="877037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Amarilla &amp; VTT can bear a price increase (high-margin + good demand).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Paseo pricing should remain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Reduce COGS via: </a:t>
            </a:r>
            <a:r>
              <a:rPr lang="en-US" dirty="0"/>
              <a:t>Manufacturing cost optimization in Velo and VTT.</a:t>
            </a:r>
          </a:p>
          <a:p>
            <a:endParaRPr lang="en-US" dirty="0"/>
          </a:p>
          <a:p>
            <a:r>
              <a:rPr lang="en-US" dirty="0"/>
              <a:t>Medium discount level generates the highest revenue.</a:t>
            </a:r>
          </a:p>
          <a:p>
            <a:r>
              <a:rPr lang="en-US" dirty="0"/>
              <a:t>Profit ranking by discount band: Low &gt; Medium &gt; High &gt; Zero.</a:t>
            </a:r>
          </a:p>
          <a:p>
            <a:r>
              <a:rPr lang="en-US" b="1" dirty="0"/>
              <a:t>Action</a:t>
            </a:r>
            <a:r>
              <a:rPr lang="en-US" dirty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 current discount scheme with tiered incentive-based discounting:</a:t>
            </a:r>
          </a:p>
          <a:p>
            <a:r>
              <a:rPr lang="en-US" dirty="0"/>
              <a:t> Low discount = high profitability → promote more.</a:t>
            </a:r>
          </a:p>
          <a:p>
            <a:r>
              <a:rPr lang="en-US" dirty="0"/>
              <a:t> Medium discount = </a:t>
            </a:r>
            <a:r>
              <a:rPr lang="en-IN" dirty="0"/>
              <a:t>sweet spot → maintain</a:t>
            </a:r>
          </a:p>
          <a:p>
            <a:r>
              <a:rPr lang="en-IN" dirty="0"/>
              <a:t> High discount = rethink &amp; restrict</a:t>
            </a:r>
            <a:r>
              <a:rPr lang="en-US" dirty="0"/>
              <a:t> </a:t>
            </a:r>
          </a:p>
          <a:p>
            <a:r>
              <a:rPr lang="en-US" dirty="0"/>
              <a:t> Zero discount = remove or reposition for premium SKUs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Offer discount bundles for:</a:t>
            </a:r>
          </a:p>
          <a:p>
            <a:r>
              <a:rPr lang="en-IN" dirty="0"/>
              <a:t>      Government segment</a:t>
            </a:r>
          </a:p>
          <a:p>
            <a:r>
              <a:rPr lang="en-IN" dirty="0"/>
              <a:t>      midmarket- large volume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Renegotiate supplier pricing for Velo &amp; VTT.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Shift production to low-cost regions for Velo.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 logistics routes in Mexico &amp; Canada.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2017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926FF-B8ED-9B29-9937-5753FE8EE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72A1A2-0EC1-DF52-7495-20D94CF99499}"/>
              </a:ext>
            </a:extLst>
          </p:cNvPr>
          <p:cNvSpPr txBox="1"/>
          <p:nvPr/>
        </p:nvSpPr>
        <p:spPr>
          <a:xfrm>
            <a:off x="506360" y="670740"/>
            <a:ext cx="4399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Strategic 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EA3C6-FE5D-B567-F7BB-12668DBEC49A}"/>
              </a:ext>
            </a:extLst>
          </p:cNvPr>
          <p:cNvSpPr txBox="1"/>
          <p:nvPr/>
        </p:nvSpPr>
        <p:spPr>
          <a:xfrm>
            <a:off x="373626" y="1377815"/>
            <a:ext cx="87703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 discounting for Enterprise segment.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minimum order size for Enterprise.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Reallocate sales efforts to Gov + Small Business.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Profit ranking: Government &gt; Small Business &gt; Channel Partners &gt; Midmarket &gt; Enterprise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customers</a:t>
            </a:r>
            <a:r>
              <a:rPr lang="en-US" b="1" dirty="0"/>
              <a:t>:</a:t>
            </a:r>
            <a:r>
              <a:rPr lang="en-US" dirty="0"/>
              <a:t> Mostly Government + Small Business.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Reduce inventory for Velo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Increase working capital allocation for Amarilla and VTT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Build government-focused bundles.</a:t>
            </a:r>
          </a:p>
        </p:txBody>
      </p:sp>
    </p:spTree>
    <p:extLst>
      <p:ext uri="{BB962C8B-B14F-4D97-AF65-F5344CB8AC3E}">
        <p14:creationId xmlns:p14="http://schemas.microsoft.com/office/powerpoint/2010/main" val="858031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sz="5400" dirty="0"/>
              <a:t>Plato’s Pizza — Sales &amp; Operations Performance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Prepared by: Rohit Karmakar</a:t>
            </a:r>
          </a:p>
          <a:p>
            <a:r>
              <a:rPr lang="en-IN" dirty="0"/>
              <a:t>Business Analyst Intern, Unified Mentor</a:t>
            </a:r>
          </a:p>
        </p:txBody>
      </p:sp>
    </p:spTree>
    <p:extLst>
      <p:ext uri="{BB962C8B-B14F-4D97-AF65-F5344CB8AC3E}">
        <p14:creationId xmlns:p14="http://schemas.microsoft.com/office/powerpoint/2010/main" val="1636636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  <a:defRPr sz="2000"/>
            </a:pPr>
            <a:endParaRPr dirty="0"/>
          </a:p>
          <a:p>
            <a:pPr>
              <a:defRPr sz="2000"/>
            </a:pPr>
            <a:r>
              <a:rPr lang="en-US" dirty="0"/>
              <a:t>Maven Pizza</a:t>
            </a:r>
            <a:r>
              <a:rPr dirty="0"/>
              <a:t> have one year of transactional data and want insights to improve sales and operational efficiency.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Manager's questions:</a:t>
            </a:r>
          </a:p>
          <a:p>
            <a:pPr>
              <a:defRPr sz="2000"/>
            </a:pPr>
            <a:r>
              <a:rPr dirty="0"/>
              <a:t>What days &amp; times are we busiest?</a:t>
            </a:r>
          </a:p>
          <a:p>
            <a:pPr>
              <a:defRPr sz="2000"/>
            </a:pPr>
            <a:r>
              <a:rPr dirty="0"/>
              <a:t>How many pizzas are made during peak periods?</a:t>
            </a:r>
          </a:p>
          <a:p>
            <a:pPr>
              <a:defRPr sz="2000"/>
            </a:pPr>
            <a:r>
              <a:rPr dirty="0"/>
              <a:t>Best &amp; worst-selling pizzas?</a:t>
            </a:r>
          </a:p>
          <a:p>
            <a:pPr>
              <a:defRPr sz="2000"/>
            </a:pPr>
            <a:r>
              <a:rPr dirty="0"/>
              <a:t>What’s the average order value?</a:t>
            </a:r>
          </a:p>
          <a:p>
            <a:pPr>
              <a:defRPr sz="2000"/>
            </a:pPr>
            <a:r>
              <a:rPr dirty="0"/>
              <a:t>Seating utilization (15 tables / 60 seats)?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Goal: Convert raw data into a strategic, actionable performance report.</a:t>
            </a:r>
          </a:p>
        </p:txBody>
      </p:sp>
    </p:spTree>
    <p:extLst>
      <p:ext uri="{BB962C8B-B14F-4D97-AF65-F5344CB8AC3E}">
        <p14:creationId xmlns:p14="http://schemas.microsoft.com/office/powerpoint/2010/main" val="491739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Revenue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0600" y="45720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Average Order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0052" y="1027471"/>
            <a:ext cx="36330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Measure overall financial performance and the total value generated from all pizza sales.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0600" y="1027471"/>
            <a:ext cx="4343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Understand customer spending patterns and identify opportunities to increase per-order revenue.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9D6D0-4650-FD43-2B99-931CE71B8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1" y="2664542"/>
            <a:ext cx="4028246" cy="3500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5E5297-965D-BF48-DC0A-2C3BE0F8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26" y="2721076"/>
            <a:ext cx="4503174" cy="2922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A7DD83-8406-F2E8-C286-B4C8403A1563}"/>
              </a:ext>
            </a:extLst>
          </p:cNvPr>
          <p:cNvSpPr txBox="1"/>
          <p:nvPr/>
        </p:nvSpPr>
        <p:spPr>
          <a:xfrm>
            <a:off x="68826" y="6368845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401594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Pizza Sold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02825" y="360402"/>
            <a:ext cx="37411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Orders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064" y="914400"/>
            <a:ext cx="3642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Track volume performance and assess overall demand for pizzas.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35794" y="914399"/>
            <a:ext cx="4208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Measure transaction activity and understand customer traffic patterns.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F30AD-148A-BE1B-89DD-4D9F7C4A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23037"/>
            <a:ext cx="41148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227DF-4597-4633-0E83-CED7FBE2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39" y="2423037"/>
            <a:ext cx="431636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03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484" y="457200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Average Pizza Per Order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1729" y="1037304"/>
            <a:ext cx="4980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Gauge typical order size and evaluate customer purchasing behavior.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FAE2C-D277-EE52-C17A-8830F46D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3739"/>
            <a:ext cx="7895303" cy="36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11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8D3E5E-C5B3-DEDC-F32B-9FC2A351B761}"/>
              </a:ext>
            </a:extLst>
          </p:cNvPr>
          <p:cNvSpPr txBox="1"/>
          <p:nvPr/>
        </p:nvSpPr>
        <p:spPr>
          <a:xfrm>
            <a:off x="108155" y="499750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Daily Trend for Total Orders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110719-1C5B-A864-1C5D-0AAF94F1DAAA}"/>
              </a:ext>
            </a:extLst>
          </p:cNvPr>
          <p:cNvSpPr txBox="1"/>
          <p:nvPr/>
        </p:nvSpPr>
        <p:spPr>
          <a:xfrm>
            <a:off x="167149" y="10537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Identify day-to-day demand patterns and detect spikes or slow days.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F830A-A4EA-A2CA-AB70-F9E0793D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077"/>
            <a:ext cx="7127875" cy="34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0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652" y="206475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Monthly Trend for Orders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652" y="695806"/>
            <a:ext cx="4616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Identify longer-term trends, seasonal patterns, and month-over-month growth.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D5B4D-74BB-2E4F-7179-638B03B9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1" y="2117398"/>
            <a:ext cx="7138916" cy="45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55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3517BE-AA9A-6BCC-14EB-EB7FC46A23D6}"/>
              </a:ext>
            </a:extLst>
          </p:cNvPr>
          <p:cNvSpPr txBox="1"/>
          <p:nvPr/>
        </p:nvSpPr>
        <p:spPr>
          <a:xfrm>
            <a:off x="142567" y="34243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lang="en-IN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 Sales by Pizza 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46FAE-2BE4-0E57-4338-0C40FD93BB3B}"/>
              </a:ext>
            </a:extLst>
          </p:cNvPr>
          <p:cNvSpPr txBox="1"/>
          <p:nvPr/>
        </p:nvSpPr>
        <p:spPr>
          <a:xfrm>
            <a:off x="142567" y="896431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Understand contribution of each pizza category (Classic, Veggie, Supreme, etc.) to total revenue.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FC3AD-594C-111F-B8F3-2C8F8B8EA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67" y="2373758"/>
            <a:ext cx="7511845" cy="401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5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analyze financial performance using key KPIs:</a:t>
            </a:r>
          </a:p>
          <a:p>
            <a:r>
              <a:rPr lang="en-US" dirty="0"/>
              <a:t>Sales, Profit, COGS, Discounts across countries, segments, products, and time.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87" y="211393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 Sales by Pizza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703005"/>
            <a:ext cx="4028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Analyze customer preferences by size and optimize inventory &amp; pricing.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ACAF9-A5A6-0D4A-0013-D4648223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626"/>
            <a:ext cx="7211613" cy="29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54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ADAAAC-1442-5D99-E30B-0BA68D24CC4A}"/>
              </a:ext>
            </a:extLst>
          </p:cNvPr>
          <p:cNvSpPr txBox="1"/>
          <p:nvPr/>
        </p:nvSpPr>
        <p:spPr>
          <a:xfrm>
            <a:off x="1941870" y="347576"/>
            <a:ext cx="50783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Pizzas Sold by 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6D1FA-4DEE-F1D2-E700-7B3B76FB944A}"/>
              </a:ext>
            </a:extLst>
          </p:cNvPr>
          <p:cNvSpPr txBox="1"/>
          <p:nvPr/>
        </p:nvSpPr>
        <p:spPr>
          <a:xfrm>
            <a:off x="2123769" y="90157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Determine category-wise popularity and production demand.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F085D-361D-3D52-7C1B-CBCAD262F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17" y="2101903"/>
            <a:ext cx="578628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67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994" y="250722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5 Pizzas by Revenue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250722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Bottom 5 Pizzas by Revenue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994" y="820994"/>
            <a:ext cx="3996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Identify the highest revenue-generating pizzas to prioritize marketing and inventory.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820994"/>
            <a:ext cx="4513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Highlight low-performing pizzas for improvement, discounting, or discontinuation.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76301-2631-B512-503D-03243E4C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2993"/>
            <a:ext cx="4355690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68B2B-7DCE-EC95-0DD3-331831F5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62993"/>
            <a:ext cx="45720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73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273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5 Pizzas by Total Orders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73564" y="132735"/>
            <a:ext cx="4870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Bottom 5 Pizzas by Total Orders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5955"/>
            <a:ext cx="411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Identify the most frequently ordered pizzas and understand customer preferences.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22782" y="65595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Detect low-demand products to optimize menu offerings.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FC000-F029-11B7-889F-64C8506D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0315"/>
            <a:ext cx="4273564" cy="3880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7B6AF9-A2C6-F413-CD65-D73D0601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600478"/>
            <a:ext cx="44958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13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3574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 5 Pizzas by Quantity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85892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Bottom 5 Pizzas by Quantity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35858"/>
            <a:ext cx="4262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Determine which pizzas drive the highest unit sales and kitchen throughput.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54309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Identify pizzas with low unit movement and potential production inefficiencies.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EE961-DD65-1D0A-F4E1-12161B318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135751"/>
            <a:ext cx="3943350" cy="394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7ED0B-8899-D39A-BAC4-B583B476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135751"/>
            <a:ext cx="43529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52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213" y="457199"/>
            <a:ext cx="4114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/>
            </a:pPr>
            <a:r>
              <a:rPr kumimoji="0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Seat Utilization 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213" y="1048434"/>
            <a:ext cx="6867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Purpose: Measure how efficiently seating capacity (15 tables / 60 seats) is used during service hours.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8AC3E-5AD6-46DE-1452-12635DEA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3" y="2286000"/>
            <a:ext cx="7477432" cy="38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35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17F99-7937-47DA-BDAD-91AEAD58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840"/>
            <a:ext cx="9144000" cy="5088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8FCACE-EFE4-E312-A4EE-8FBABC400A2E}"/>
              </a:ext>
            </a:extLst>
          </p:cNvPr>
          <p:cNvSpPr txBox="1"/>
          <p:nvPr/>
        </p:nvSpPr>
        <p:spPr>
          <a:xfrm>
            <a:off x="142568" y="37339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Sales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1314E-1F0D-1472-1D0C-EF22DD2D2B2B}"/>
              </a:ext>
            </a:extLst>
          </p:cNvPr>
          <p:cNvSpPr txBox="1"/>
          <p:nvPr/>
        </p:nvSpPr>
        <p:spPr>
          <a:xfrm>
            <a:off x="130278" y="6484603"/>
            <a:ext cx="45965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3185533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A0DB4E-352B-99E2-1698-461D85972D2D}"/>
              </a:ext>
            </a:extLst>
          </p:cNvPr>
          <p:cNvSpPr txBox="1"/>
          <p:nvPr/>
        </p:nvSpPr>
        <p:spPr>
          <a:xfrm>
            <a:off x="132735" y="601914"/>
            <a:ext cx="4650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Operational 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B9918-4AD5-F816-B492-80BD0CFE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142"/>
            <a:ext cx="9144000" cy="5063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737D4-D3D6-8E63-BD55-E30B81EA83FE}"/>
              </a:ext>
            </a:extLst>
          </p:cNvPr>
          <p:cNvSpPr txBox="1"/>
          <p:nvPr/>
        </p:nvSpPr>
        <p:spPr>
          <a:xfrm>
            <a:off x="181897" y="6553652"/>
            <a:ext cx="46014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</p:spTree>
    <p:extLst>
      <p:ext uri="{BB962C8B-B14F-4D97-AF65-F5344CB8AC3E}">
        <p14:creationId xmlns:p14="http://schemas.microsoft.com/office/powerpoint/2010/main" val="736139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B69C74-D8C3-B170-6218-F3EC3102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638"/>
            <a:ext cx="9144000" cy="5137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DBC11A-3F6D-C20D-AC61-9C883320A854}"/>
              </a:ext>
            </a:extLst>
          </p:cNvPr>
          <p:cNvSpPr txBox="1"/>
          <p:nvPr/>
        </p:nvSpPr>
        <p:spPr>
          <a:xfrm>
            <a:off x="93406" y="329400"/>
            <a:ext cx="4650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059EC-6682-09F9-3F71-38D4FBD3582B}"/>
              </a:ext>
            </a:extLst>
          </p:cNvPr>
          <p:cNvSpPr txBox="1"/>
          <p:nvPr/>
        </p:nvSpPr>
        <p:spPr>
          <a:xfrm>
            <a:off x="93406" y="6366196"/>
            <a:ext cx="46211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6035D-AECC-A3EC-9C1C-0E664C366A3B}"/>
              </a:ext>
            </a:extLst>
          </p:cNvPr>
          <p:cNvSpPr txBox="1"/>
          <p:nvPr/>
        </p:nvSpPr>
        <p:spPr>
          <a:xfrm>
            <a:off x="6941575" y="6366196"/>
            <a:ext cx="1927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dirty="0">
                <a:solidFill>
                  <a:prstClr val="black"/>
                </a:solidFill>
                <a:latin typeface="Tw Cen MT" panose="020B0602020104020603"/>
                <a:hlinkClick r:id="rId3" action="ppaction://hlinkfile"/>
              </a:rPr>
              <a:t>REFERENCE LINK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964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BB5E18-178C-0BE7-874D-BDE113969EEA}"/>
              </a:ext>
            </a:extLst>
          </p:cNvPr>
          <p:cNvSpPr txBox="1"/>
          <p:nvPr/>
        </p:nvSpPr>
        <p:spPr>
          <a:xfrm>
            <a:off x="206477" y="35610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D03266-D8B1-B7FB-62B6-810CE93D0841}"/>
              </a:ext>
            </a:extLst>
          </p:cNvPr>
          <p:cNvSpPr txBox="1"/>
          <p:nvPr/>
        </p:nvSpPr>
        <p:spPr>
          <a:xfrm>
            <a:off x="103238" y="1146581"/>
            <a:ext cx="893752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1. Customer Economics &amp; Ordering Behavior</a:t>
            </a:r>
          </a:p>
          <a:p>
            <a:pPr>
              <a:buNone/>
            </a:pPr>
            <a:r>
              <a:rPr lang="en-US" b="1" dirty="0"/>
              <a:t>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AOV = $38.31</a:t>
            </a:r>
            <a:r>
              <a:rPr lang="en-US" dirty="0"/>
              <a:t> — good, but industry average for casual dining pizza is $42–$47.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Avg Pizza per Order = 2.32</a:t>
            </a:r>
            <a:r>
              <a:rPr lang="en-US" dirty="0"/>
              <a:t> — indicates majority orders are </a:t>
            </a:r>
            <a:r>
              <a:rPr lang="en-US" b="1" dirty="0"/>
              <a:t>group or family</a:t>
            </a:r>
            <a:r>
              <a:rPr lang="en-US" dirty="0"/>
              <a:t> based.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Total Orders = 21,350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50K units sold</a:t>
            </a:r>
            <a:r>
              <a:rPr lang="en-US" dirty="0"/>
              <a:t> → strong throughput.</a:t>
            </a:r>
          </a:p>
          <a:p>
            <a:pPr>
              <a:buNone/>
            </a:pPr>
            <a:r>
              <a:rPr lang="en-US" b="1" dirty="0"/>
              <a:t>Diagnosis</a:t>
            </a:r>
          </a:p>
          <a:p>
            <a:pPr>
              <a:buNone/>
            </a:pPr>
            <a:r>
              <a:rPr lang="en-US" dirty="0"/>
              <a:t>Customers 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Buying multiple pizzas per order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Spending decently but below optimal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Responding to size-value (L &amp; M dominate)</a:t>
            </a:r>
          </a:p>
          <a:p>
            <a:pPr>
              <a:buNone/>
            </a:pPr>
            <a:r>
              <a:rPr lang="en-US" b="1" dirty="0"/>
              <a:t>Strategic Actions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Introduce “Family Bundles”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2-Large + 1 Side + Drink @ $49 → increase AOV by +$6–$8.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Add premium upsell layers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Stuffed crust +$3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Specialty toppings +$2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Side combos +$5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Offer “Add-on at Checkout” upsell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Garlic bread, wings, drinks (convert ~18% customers).</a:t>
            </a:r>
          </a:p>
        </p:txBody>
      </p:sp>
    </p:spTree>
    <p:extLst>
      <p:ext uri="{BB962C8B-B14F-4D97-AF65-F5344CB8AC3E}">
        <p14:creationId xmlns:p14="http://schemas.microsoft.com/office/powerpoint/2010/main" val="62046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226" y="457200"/>
            <a:ext cx="4350773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Sales Distribution by Segment</a:t>
            </a:r>
          </a:p>
          <a:p>
            <a:r>
              <a:rPr dirty="0"/>
              <a:t>Purpose: See which segments contribute most revenue.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61935" y="457200"/>
            <a:ext cx="398206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Sales Trends over Time</a:t>
            </a:r>
          </a:p>
          <a:p>
            <a:r>
              <a:rPr dirty="0"/>
              <a:t>Purpose: Detect trends, growth or decline.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A8BDB-9D66-A473-7AE2-9E014AFD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" y="2467897"/>
            <a:ext cx="3801091" cy="378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0CFFF-6B67-0F0D-07B1-4D1815BD4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08" y="2467896"/>
            <a:ext cx="3723969" cy="3780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0898A-1586-BE75-8205-BFDC640E6D06}"/>
              </a:ext>
            </a:extLst>
          </p:cNvPr>
          <p:cNvSpPr txBox="1"/>
          <p:nvPr/>
        </p:nvSpPr>
        <p:spPr>
          <a:xfrm>
            <a:off x="105696" y="6400800"/>
            <a:ext cx="4581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EEB0-DEFC-BFA2-586F-2B9306305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81F8BB-06CB-C5F9-CAB1-1306CD34C7A8}"/>
              </a:ext>
            </a:extLst>
          </p:cNvPr>
          <p:cNvSpPr txBox="1"/>
          <p:nvPr/>
        </p:nvSpPr>
        <p:spPr>
          <a:xfrm>
            <a:off x="206477" y="35610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C6786-E77A-5778-F1AE-BD015EB6C902}"/>
              </a:ext>
            </a:extLst>
          </p:cNvPr>
          <p:cNvSpPr txBox="1"/>
          <p:nvPr/>
        </p:nvSpPr>
        <p:spPr>
          <a:xfrm>
            <a:off x="103238" y="989265"/>
            <a:ext cx="893752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2. Product &amp; Menu Performance</a:t>
            </a:r>
          </a:p>
          <a:p>
            <a:r>
              <a:rPr lang="en-IN" b="1" dirty="0"/>
              <a:t>Strong Performers</a:t>
            </a:r>
          </a:p>
          <a:p>
            <a:r>
              <a:rPr lang="en-IN" b="1" dirty="0"/>
              <a:t>Top revenue + orders + units:</a:t>
            </a:r>
            <a:endParaRPr lang="en-IN" dirty="0"/>
          </a:p>
          <a:p>
            <a:pPr lvl="1"/>
            <a:r>
              <a:rPr lang="en-IN" dirty="0"/>
              <a:t>Barbecue Chicken, Classic Deluxe, Hawaiian, Pepperoni, Thai Chicken,</a:t>
            </a:r>
          </a:p>
          <a:p>
            <a:r>
              <a:rPr lang="en-IN" dirty="0"/>
              <a:t>These are “Hero SKUs.”</a:t>
            </a:r>
          </a:p>
          <a:p>
            <a:r>
              <a:rPr lang="en-IN" b="1" dirty="0"/>
              <a:t>Weak Performers (Bottom 5 SKUs)</a:t>
            </a:r>
          </a:p>
          <a:p>
            <a:r>
              <a:rPr lang="en-IN" dirty="0"/>
              <a:t>Brie Carre, Mediterranean, Spinach Supreme, Calabrese, Spinach Pesto / </a:t>
            </a:r>
            <a:r>
              <a:rPr lang="en-IN" dirty="0" err="1"/>
              <a:t>Soppressata</a:t>
            </a:r>
            <a:endParaRPr lang="en-IN" dirty="0"/>
          </a:p>
          <a:p>
            <a:r>
              <a:rPr lang="en-IN" b="1" dirty="0"/>
              <a:t>Diagnosis</a:t>
            </a:r>
          </a:p>
          <a:p>
            <a:r>
              <a:rPr lang="en-IN" dirty="0"/>
              <a:t>We have </a:t>
            </a:r>
            <a:r>
              <a:rPr lang="en-IN" b="1" dirty="0"/>
              <a:t>menu clutter</a:t>
            </a:r>
            <a:r>
              <a:rPr lang="en-IN" dirty="0"/>
              <a:t>, where weak SKUs are dragging down:</a:t>
            </a:r>
          </a:p>
          <a:p>
            <a:r>
              <a:rPr lang="en-IN" dirty="0"/>
              <a:t>Kitchen throughput</a:t>
            </a:r>
          </a:p>
          <a:p>
            <a:r>
              <a:rPr lang="en-IN" dirty="0"/>
              <a:t>Ingredient cost</a:t>
            </a:r>
          </a:p>
          <a:p>
            <a:r>
              <a:rPr lang="en-IN" dirty="0"/>
              <a:t>Inventory complexity</a:t>
            </a:r>
          </a:p>
          <a:p>
            <a:r>
              <a:rPr lang="en-IN" dirty="0"/>
              <a:t>Operational load</a:t>
            </a:r>
          </a:p>
          <a:p>
            <a:r>
              <a:rPr lang="en-IN" b="1" dirty="0"/>
              <a:t>Strategic Actions</a:t>
            </a:r>
          </a:p>
          <a:p>
            <a:r>
              <a:rPr lang="en-IN" b="1" dirty="0"/>
              <a:t>Remove or replace 3–5 underperforming SKUs.</a:t>
            </a:r>
            <a:endParaRPr lang="en-IN" dirty="0"/>
          </a:p>
          <a:p>
            <a:r>
              <a:rPr lang="en-IN" b="1" dirty="0"/>
              <a:t>Reposition the best sellers</a:t>
            </a:r>
            <a:r>
              <a:rPr lang="en-IN" dirty="0"/>
              <a:t> with premium versions:</a:t>
            </a:r>
          </a:p>
          <a:p>
            <a:pPr lvl="1"/>
            <a:r>
              <a:rPr lang="en-IN" dirty="0"/>
              <a:t>Barbecue Chicken Deluxe</a:t>
            </a:r>
          </a:p>
          <a:p>
            <a:pPr lvl="1"/>
            <a:r>
              <a:rPr lang="en-IN" dirty="0"/>
              <a:t>Classic Deluxe Supreme</a:t>
            </a:r>
          </a:p>
          <a:p>
            <a:r>
              <a:rPr lang="en-IN" b="1" dirty="0"/>
              <a:t>Expand promotions around Hero SKUs (Profitable AND Popular).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831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F5A1B-93BC-8F00-BAB2-C98BBF6F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A230DD-6C3E-5C87-A15D-F09E3F7D768A}"/>
              </a:ext>
            </a:extLst>
          </p:cNvPr>
          <p:cNvSpPr txBox="1"/>
          <p:nvPr/>
        </p:nvSpPr>
        <p:spPr>
          <a:xfrm>
            <a:off x="206477" y="35610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553B0-5E64-3B18-54EB-1AC050EC1D34}"/>
              </a:ext>
            </a:extLst>
          </p:cNvPr>
          <p:cNvSpPr txBox="1"/>
          <p:nvPr/>
        </p:nvSpPr>
        <p:spPr>
          <a:xfrm>
            <a:off x="103238" y="879327"/>
            <a:ext cx="8937523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3. Sales by Pizza Size</a:t>
            </a:r>
          </a:p>
          <a:p>
            <a:r>
              <a:rPr lang="en-US" b="1" dirty="0"/>
              <a:t>Insights</a:t>
            </a:r>
          </a:p>
          <a:p>
            <a:r>
              <a:rPr lang="en-US" dirty="0"/>
              <a:t>Revenue &amp; orders ranking: </a:t>
            </a:r>
            <a:r>
              <a:rPr lang="en-US" b="1" dirty="0"/>
              <a:t>L &gt; M &gt; S &gt; XL &gt; XXL</a:t>
            </a:r>
            <a:br>
              <a:rPr lang="en-US" dirty="0"/>
            </a:br>
            <a:r>
              <a:rPr lang="en-US" dirty="0" err="1"/>
              <a:t>XXL</a:t>
            </a:r>
            <a:r>
              <a:rPr lang="en-US" dirty="0"/>
              <a:t> barely contributes to revenue.</a:t>
            </a:r>
          </a:p>
          <a:p>
            <a:r>
              <a:rPr lang="en-US" b="1" dirty="0"/>
              <a:t>Diagnosis</a:t>
            </a:r>
          </a:p>
          <a:p>
            <a:r>
              <a:rPr lang="en-US" dirty="0"/>
              <a:t>Customers prefer </a:t>
            </a:r>
            <a:r>
              <a:rPr lang="en-US" b="1" dirty="0"/>
              <a:t>value-sized pizzas (L/M)</a:t>
            </a:r>
            <a:r>
              <a:rPr lang="en-US" dirty="0"/>
              <a:t>. XXL is:</a:t>
            </a:r>
          </a:p>
          <a:p>
            <a:r>
              <a:rPr lang="en-US" dirty="0"/>
              <a:t>Low demand</a:t>
            </a:r>
          </a:p>
          <a:p>
            <a:r>
              <a:rPr lang="en-US" dirty="0"/>
              <a:t>High cost</a:t>
            </a:r>
          </a:p>
          <a:p>
            <a:r>
              <a:rPr lang="en-US" dirty="0"/>
              <a:t>Operationally inefficient</a:t>
            </a:r>
          </a:p>
          <a:p>
            <a:r>
              <a:rPr lang="en-US" b="1" dirty="0"/>
              <a:t>Strategic Actions</a:t>
            </a:r>
          </a:p>
          <a:p>
            <a:r>
              <a:rPr lang="en-US" b="1" dirty="0"/>
              <a:t>Remove XXL</a:t>
            </a:r>
            <a:r>
              <a:rPr lang="en-US" dirty="0"/>
              <a:t> or convert to “Party Size Limited Offer.”</a:t>
            </a:r>
          </a:p>
          <a:p>
            <a:r>
              <a:rPr lang="en-US" dirty="0"/>
              <a:t>Promote L-size combos (highest margin per unit).</a:t>
            </a:r>
          </a:p>
          <a:p>
            <a:r>
              <a:rPr lang="en-US" dirty="0"/>
              <a:t>Introduce a </a:t>
            </a:r>
            <a:r>
              <a:rPr lang="en-US" b="1" dirty="0"/>
              <a:t>Premium Medium line</a:t>
            </a:r>
            <a:r>
              <a:rPr lang="en-US" dirty="0"/>
              <a:t> with higher toppings value → price elasticity opportunity.</a:t>
            </a:r>
          </a:p>
          <a:p>
            <a:r>
              <a:rPr lang="en-US" b="1" dirty="0"/>
              <a:t>4. Time-of-Day &amp; Day-of-Week Performance</a:t>
            </a:r>
          </a:p>
          <a:p>
            <a:r>
              <a:rPr lang="en-US" b="1" dirty="0"/>
              <a:t>Peak Hours Ranking</a:t>
            </a:r>
          </a:p>
          <a:p>
            <a:r>
              <a:rPr lang="en-US" b="1" dirty="0"/>
              <a:t>12 PM → 1 PM → 6 PM → 5 PM → 7 PM</a:t>
            </a:r>
            <a:r>
              <a:rPr lang="en-US" dirty="0"/>
              <a:t> (Mid-day &amp; early evening)</a:t>
            </a:r>
          </a:p>
          <a:p>
            <a:r>
              <a:rPr lang="en-US" b="1" dirty="0"/>
              <a:t>Day Ranking</a:t>
            </a:r>
          </a:p>
          <a:p>
            <a:r>
              <a:rPr lang="en-US" b="1" dirty="0"/>
              <a:t>Fri &gt; Thu &gt; Sat &gt; Wed &gt; Tue &gt; Mon &gt; Sun</a:t>
            </a:r>
          </a:p>
          <a:p>
            <a:r>
              <a:rPr lang="en-US" b="1" dirty="0"/>
              <a:t>Diagnosis</a:t>
            </a:r>
          </a:p>
          <a:p>
            <a:r>
              <a:rPr lang="en-US" dirty="0"/>
              <a:t>demand is:</a:t>
            </a:r>
          </a:p>
          <a:p>
            <a:r>
              <a:rPr lang="en-US" b="1" dirty="0"/>
              <a:t>Office-driven for lunch (12–1 PM)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5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1C729-D08D-C0AF-71C5-04F51B15A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C2781-584B-3C9B-3095-015B27182866}"/>
              </a:ext>
            </a:extLst>
          </p:cNvPr>
          <p:cNvSpPr txBox="1"/>
          <p:nvPr/>
        </p:nvSpPr>
        <p:spPr>
          <a:xfrm>
            <a:off x="206477" y="35610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35E0A-7933-D1E7-812D-4B04EB1E2602}"/>
              </a:ext>
            </a:extLst>
          </p:cNvPr>
          <p:cNvSpPr txBox="1"/>
          <p:nvPr/>
        </p:nvSpPr>
        <p:spPr>
          <a:xfrm>
            <a:off x="103238" y="937646"/>
            <a:ext cx="893752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Family-driven for evenings (5–7 PM)</a:t>
            </a:r>
            <a:endParaRPr lang="en-US" dirty="0"/>
          </a:p>
          <a:p>
            <a:r>
              <a:rPr lang="en-US" b="1" dirty="0"/>
              <a:t>Weekend paradox:</a:t>
            </a:r>
            <a:r>
              <a:rPr lang="en-US" dirty="0"/>
              <a:t> strong Friday/Saturday but weak Sunday</a:t>
            </a:r>
          </a:p>
          <a:p>
            <a:r>
              <a:rPr lang="en-US" dirty="0"/>
              <a:t>This indicates:</a:t>
            </a:r>
          </a:p>
          <a:p>
            <a:r>
              <a:rPr lang="en-US" dirty="0"/>
              <a:t>Strong downtown/business cluster</a:t>
            </a:r>
          </a:p>
          <a:p>
            <a:r>
              <a:rPr lang="en-US" dirty="0"/>
              <a:t>Weekend delivery opportunity</a:t>
            </a:r>
          </a:p>
          <a:p>
            <a:r>
              <a:rPr lang="en-US" dirty="0"/>
              <a:t>Underutilized late evenings (after 8 PM)</a:t>
            </a:r>
          </a:p>
          <a:p>
            <a:r>
              <a:rPr lang="en-US" b="1" dirty="0"/>
              <a:t>Strategic Actions</a:t>
            </a:r>
          </a:p>
          <a:p>
            <a:r>
              <a:rPr lang="en-US" b="1" dirty="0"/>
              <a:t>Lunch Rush Optimization</a:t>
            </a:r>
            <a:endParaRPr lang="en-US" dirty="0"/>
          </a:p>
          <a:p>
            <a:pPr lvl="1"/>
            <a:r>
              <a:rPr lang="en-US" dirty="0"/>
              <a:t>Pre-made lunch specials</a:t>
            </a:r>
          </a:p>
          <a:p>
            <a:pPr lvl="1"/>
            <a:r>
              <a:rPr lang="en-US" dirty="0"/>
              <a:t>Faster delivery radius</a:t>
            </a:r>
          </a:p>
          <a:p>
            <a:pPr lvl="1"/>
            <a:r>
              <a:rPr lang="en-US" dirty="0"/>
              <a:t>Prep batching between 11 AM–12 PM</a:t>
            </a:r>
          </a:p>
          <a:p>
            <a:r>
              <a:rPr lang="en-US" b="1" dirty="0"/>
              <a:t>Evening Demand Boosters</a:t>
            </a:r>
            <a:endParaRPr lang="en-US" dirty="0"/>
          </a:p>
          <a:p>
            <a:pPr lvl="1"/>
            <a:r>
              <a:rPr lang="en-US" dirty="0"/>
              <a:t>“Family Dinner Box” (5–7 PM)</a:t>
            </a:r>
          </a:p>
          <a:p>
            <a:pPr lvl="1"/>
            <a:r>
              <a:rPr lang="en-US" dirty="0"/>
              <a:t>Loyalty points for Fri–Sat orders</a:t>
            </a:r>
          </a:p>
          <a:p>
            <a:r>
              <a:rPr lang="en-US" b="1" dirty="0"/>
              <a:t>Fix Sunday</a:t>
            </a:r>
            <a:endParaRPr lang="en-US" dirty="0"/>
          </a:p>
          <a:p>
            <a:pPr lvl="1"/>
            <a:r>
              <a:rPr lang="en-US" dirty="0"/>
              <a:t>Launch “Sunday Family Feast” @ $34</a:t>
            </a:r>
          </a:p>
          <a:p>
            <a:pPr lvl="1"/>
            <a:r>
              <a:rPr lang="en-US" dirty="0"/>
              <a:t>Promote kids menu, side combos</a:t>
            </a:r>
          </a:p>
          <a:p>
            <a:r>
              <a:rPr lang="en-US" b="1" dirty="0"/>
              <a:t>Late-night activation (8–11 PM)</a:t>
            </a:r>
            <a:endParaRPr lang="en-US" dirty="0"/>
          </a:p>
          <a:p>
            <a:pPr lvl="1"/>
            <a:r>
              <a:rPr lang="en-US" dirty="0"/>
              <a:t>Offer </a:t>
            </a:r>
            <a:r>
              <a:rPr lang="en-US" b="1" dirty="0"/>
              <a:t>$2 off pickup-only</a:t>
            </a:r>
            <a:endParaRPr lang="en-US" dirty="0"/>
          </a:p>
          <a:p>
            <a:pPr lvl="1"/>
            <a:r>
              <a:rPr lang="en-US" dirty="0"/>
              <a:t>Partner with food delivery apps reduced fee window</a:t>
            </a:r>
          </a:p>
        </p:txBody>
      </p:sp>
    </p:spTree>
    <p:extLst>
      <p:ext uri="{BB962C8B-B14F-4D97-AF65-F5344CB8AC3E}">
        <p14:creationId xmlns:p14="http://schemas.microsoft.com/office/powerpoint/2010/main" val="42756033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14802-CE46-52DA-AB52-B14F45556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9A7058-97FC-1213-6D1E-6419585474E5}"/>
              </a:ext>
            </a:extLst>
          </p:cNvPr>
          <p:cNvSpPr txBox="1"/>
          <p:nvPr/>
        </p:nvSpPr>
        <p:spPr>
          <a:xfrm>
            <a:off x="206477" y="35610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Strategic Recommendations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8D2A-91E4-1034-96F7-72A73E3F801F}"/>
              </a:ext>
            </a:extLst>
          </p:cNvPr>
          <p:cNvSpPr txBox="1"/>
          <p:nvPr/>
        </p:nvSpPr>
        <p:spPr>
          <a:xfrm>
            <a:off x="103238" y="937646"/>
            <a:ext cx="8937523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5. Monthly Revenue Cycle</a:t>
            </a:r>
          </a:p>
          <a:p>
            <a:r>
              <a:rPr lang="en-US" dirty="0"/>
              <a:t>Months ordered: </a:t>
            </a:r>
            <a:r>
              <a:rPr lang="en-US" b="1" dirty="0"/>
              <a:t>July &gt; May &gt; March &gt; Nov &gt; Jan &gt; April &gt; August &gt; June &gt; Feb &gt; Dec &gt; Sept &gt; Oct</a:t>
            </a:r>
            <a:endParaRPr lang="en-US" dirty="0"/>
          </a:p>
          <a:p>
            <a:r>
              <a:rPr lang="en-US" b="1" dirty="0"/>
              <a:t>Diagnosis</a:t>
            </a:r>
          </a:p>
          <a:p>
            <a:r>
              <a:rPr lang="en-US" dirty="0"/>
              <a:t>Peak demand in </a:t>
            </a:r>
            <a:r>
              <a:rPr lang="en-US" b="1" dirty="0"/>
              <a:t>summer months (March–July)</a:t>
            </a:r>
            <a:endParaRPr lang="en-US" dirty="0"/>
          </a:p>
          <a:p>
            <a:r>
              <a:rPr lang="en-US" dirty="0"/>
              <a:t>Secondary demand in </a:t>
            </a:r>
            <a:r>
              <a:rPr lang="en-US" b="1" dirty="0"/>
              <a:t>holiday months (Nov–Jan)</a:t>
            </a:r>
            <a:endParaRPr lang="en-US" dirty="0"/>
          </a:p>
          <a:p>
            <a:r>
              <a:rPr lang="en-US" dirty="0"/>
              <a:t>Lowest demand around Sept–Oct (post-summer slump)</a:t>
            </a:r>
          </a:p>
          <a:p>
            <a:r>
              <a:rPr lang="en-US" b="1" dirty="0"/>
              <a:t>Strategic Actions</a:t>
            </a:r>
          </a:p>
          <a:p>
            <a:r>
              <a:rPr lang="en-US" dirty="0"/>
              <a:t>Introduce </a:t>
            </a:r>
            <a:r>
              <a:rPr lang="en-US" b="1" dirty="0"/>
              <a:t>Summer BBQ Pizza Campaign</a:t>
            </a:r>
            <a:r>
              <a:rPr lang="en-US" dirty="0"/>
              <a:t> (high-margin barbecue SKUs).</a:t>
            </a:r>
          </a:p>
          <a:p>
            <a:r>
              <a:rPr lang="en-US" dirty="0"/>
              <a:t>Push </a:t>
            </a:r>
            <a:r>
              <a:rPr lang="en-US" b="1" dirty="0"/>
              <a:t>Holiday Party Orders</a:t>
            </a:r>
            <a:r>
              <a:rPr lang="en-US" dirty="0"/>
              <a:t> heavily in Nov–Dec.</a:t>
            </a:r>
          </a:p>
          <a:p>
            <a:r>
              <a:rPr lang="en-US" dirty="0"/>
              <a:t>Run </a:t>
            </a:r>
            <a:r>
              <a:rPr lang="en-US" b="1" dirty="0"/>
              <a:t>“Back-to-Work” promotions</a:t>
            </a:r>
            <a:r>
              <a:rPr lang="en-US" dirty="0"/>
              <a:t> in Sept–Oct to recover slump.</a:t>
            </a:r>
          </a:p>
          <a:p>
            <a:r>
              <a:rPr lang="en-IN" sz="2000" b="1" dirty="0"/>
              <a:t>6. Operational Efficiency</a:t>
            </a:r>
          </a:p>
          <a:p>
            <a:r>
              <a:rPr lang="en-IN" b="1" dirty="0"/>
              <a:t>Strategic Actions</a:t>
            </a:r>
          </a:p>
          <a:p>
            <a:r>
              <a:rPr lang="en-IN" dirty="0"/>
              <a:t>Improve restaurant ambiance (lighting, seating ergonomics).</a:t>
            </a:r>
          </a:p>
          <a:p>
            <a:r>
              <a:rPr lang="en-IN" dirty="0"/>
              <a:t>Introduce dine-in exclusive menu items (e.g., Garlic Wings, Cheese Bombs).</a:t>
            </a:r>
          </a:p>
          <a:p>
            <a:r>
              <a:rPr lang="en-IN" dirty="0"/>
              <a:t>Run </a:t>
            </a:r>
            <a:r>
              <a:rPr lang="en-IN" b="1" dirty="0"/>
              <a:t>dine-in–only discounts</a:t>
            </a:r>
            <a:r>
              <a:rPr lang="en-IN" dirty="0"/>
              <a:t> during off-peak hours.</a:t>
            </a:r>
          </a:p>
          <a:p>
            <a:r>
              <a:rPr lang="en-IN" dirty="0"/>
              <a:t>Promote corporate lunches (12–2 PM).</a:t>
            </a:r>
          </a:p>
          <a:p>
            <a:r>
              <a:rPr lang="en-IN" dirty="0"/>
              <a:t>Increase table turnover with pre-batched topping prep.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32752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Supply Chain Management – Full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Prepared by: Rohit Karmakar</a:t>
            </a:r>
          </a:p>
          <a:p>
            <a:r>
              <a:rPr lang="en-IN" dirty="0"/>
              <a:t>Business Analyst Intern, Unified Mentor</a:t>
            </a:r>
          </a:p>
        </p:txBody>
      </p:sp>
    </p:spTree>
    <p:extLst>
      <p:ext uri="{BB962C8B-B14F-4D97-AF65-F5344CB8AC3E}">
        <p14:creationId xmlns:p14="http://schemas.microsoft.com/office/powerpoint/2010/main" val="19878354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 sz="2000"/>
            </a:pPr>
            <a:r>
              <a:rPr dirty="0"/>
              <a:t>Objective: Build a comprehensive Supply Chain Management dashboard using company data.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Focus Areas:</a:t>
            </a:r>
          </a:p>
          <a:p>
            <a:pPr>
              <a:defRPr sz="2000"/>
            </a:pPr>
            <a:r>
              <a:rPr dirty="0"/>
              <a:t> </a:t>
            </a:r>
            <a:r>
              <a:rPr lang="en-US" dirty="0"/>
              <a:t> </a:t>
            </a:r>
            <a:r>
              <a:rPr dirty="0"/>
              <a:t>Inventory levels</a:t>
            </a:r>
          </a:p>
          <a:p>
            <a:pPr>
              <a:defRPr sz="2000"/>
            </a:pPr>
            <a:r>
              <a:rPr lang="en-IN" dirty="0"/>
              <a:t>  </a:t>
            </a:r>
            <a:r>
              <a:rPr dirty="0"/>
              <a:t>Supplier performance</a:t>
            </a:r>
          </a:p>
          <a:p>
            <a:pPr>
              <a:defRPr sz="2000"/>
            </a:pPr>
            <a:r>
              <a:rPr dirty="0"/>
              <a:t> </a:t>
            </a:r>
            <a:r>
              <a:rPr lang="en-US" dirty="0"/>
              <a:t> </a:t>
            </a:r>
            <a:r>
              <a:rPr dirty="0"/>
              <a:t>Order fulfillment</a:t>
            </a:r>
          </a:p>
          <a:p>
            <a:pPr>
              <a:defRPr sz="2000"/>
            </a:pPr>
            <a:r>
              <a:rPr dirty="0"/>
              <a:t> </a:t>
            </a:r>
            <a:r>
              <a:rPr lang="en-US" dirty="0"/>
              <a:t> </a:t>
            </a:r>
            <a:r>
              <a:rPr dirty="0"/>
              <a:t>Transportation efficiency</a:t>
            </a:r>
          </a:p>
          <a:p>
            <a:pPr>
              <a:defRPr sz="2000"/>
            </a:pPr>
            <a:r>
              <a:rPr dirty="0"/>
              <a:t> </a:t>
            </a:r>
            <a:r>
              <a:rPr lang="en-US" dirty="0"/>
              <a:t> </a:t>
            </a:r>
            <a:r>
              <a:rPr dirty="0"/>
              <a:t>Supply chain cost analysis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r>
              <a:rPr dirty="0"/>
              <a:t>Outcome: Enable data-driven decision-making across the supply chain.</a:t>
            </a:r>
          </a:p>
        </p:txBody>
      </p:sp>
    </p:spTree>
    <p:extLst>
      <p:ext uri="{BB962C8B-B14F-4D97-AF65-F5344CB8AC3E}">
        <p14:creationId xmlns:p14="http://schemas.microsoft.com/office/powerpoint/2010/main" val="1993177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/>
            </a:pPr>
            <a:r>
              <a:rPr dirty="0"/>
              <a:t>Supply chain analytics optimizes the movement of goods from suppliers to customers.</a:t>
            </a:r>
          </a:p>
          <a:p>
            <a:pPr>
              <a:defRPr sz="2000"/>
            </a:pPr>
            <a:r>
              <a:rPr dirty="0"/>
              <a:t>The dataset includes product type, pricing, stock levels, lead times, manufacturing data,</a:t>
            </a:r>
            <a:r>
              <a:rPr lang="en-US" dirty="0"/>
              <a:t> </a:t>
            </a:r>
            <a:r>
              <a:rPr dirty="0"/>
              <a:t>defect rates, logistics routes, shipping metrics, and customer segments.</a:t>
            </a:r>
          </a:p>
          <a:p>
            <a:pPr>
              <a:defRPr sz="2000"/>
            </a:pPr>
            <a:r>
              <a:rPr dirty="0"/>
              <a:t>Goal: Analyze inventory, supplier, logistics, and revenue performance to improve operations.</a:t>
            </a:r>
          </a:p>
        </p:txBody>
      </p:sp>
    </p:spTree>
    <p:extLst>
      <p:ext uri="{BB962C8B-B14F-4D97-AF65-F5344CB8AC3E}">
        <p14:creationId xmlns:p14="http://schemas.microsoft.com/office/powerpoint/2010/main" val="2894095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Total Stock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total inventory.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Avg Stock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Evaluate typical stock holding.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1B130-9D9A-47EC-CF6D-5BC64742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995"/>
            <a:ext cx="4116470" cy="4452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2BA7A0-CC36-14E0-EC22-02A34220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37360"/>
            <a:ext cx="4572000" cy="3778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AAD259-3752-D991-C360-160EFAFCF5F8}"/>
              </a:ext>
            </a:extLst>
          </p:cNvPr>
          <p:cNvSpPr txBox="1"/>
          <p:nvPr/>
        </p:nvSpPr>
        <p:spPr>
          <a:xfrm>
            <a:off x="91440" y="6060965"/>
            <a:ext cx="17373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252071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258" y="311472"/>
            <a:ext cx="292509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Inventory Turnover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7755" y="803915"/>
            <a:ext cx="4387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Assess speed of inventory movement.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F00D8-06BC-86CA-0EF2-3E96467BD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1907458"/>
            <a:ext cx="7295536" cy="4021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6616C4-0BC8-A8D2-5154-E142A94D8BEF}"/>
              </a:ext>
            </a:extLst>
          </p:cNvPr>
          <p:cNvSpPr txBox="1"/>
          <p:nvPr/>
        </p:nvSpPr>
        <p:spPr>
          <a:xfrm>
            <a:off x="31955" y="6233731"/>
            <a:ext cx="18460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93369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455B78-8441-47E8-13C0-59D5765592C3}"/>
              </a:ext>
            </a:extLst>
          </p:cNvPr>
          <p:cNvSpPr txBox="1"/>
          <p:nvPr/>
        </p:nvSpPr>
        <p:spPr>
          <a:xfrm>
            <a:off x="565355" y="550192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Days of Inventory on Hand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CB40B-8304-B8CE-AD4B-85090DCE87C9}"/>
              </a:ext>
            </a:extLst>
          </p:cNvPr>
          <p:cNvSpPr txBox="1"/>
          <p:nvPr/>
        </p:nvSpPr>
        <p:spPr>
          <a:xfrm>
            <a:off x="693174" y="104263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Estimate inventory longevity.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835FCD-198C-3C6E-AB7E-77752CAC1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3" y="2143432"/>
            <a:ext cx="8008375" cy="3578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C225B-5E49-9F34-33F6-7D24F7DCF613}"/>
              </a:ext>
            </a:extLst>
          </p:cNvPr>
          <p:cNvSpPr txBox="1"/>
          <p:nvPr/>
        </p:nvSpPr>
        <p:spPr>
          <a:xfrm>
            <a:off x="186813" y="6325014"/>
            <a:ext cx="192712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10358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407" y="472796"/>
            <a:ext cx="40361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Profit Margins by Product</a:t>
            </a:r>
          </a:p>
          <a:p>
            <a:r>
              <a:rPr dirty="0"/>
              <a:t>Purpose: Identify high-margin products.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1" y="472796"/>
            <a:ext cx="45720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Country-wise S</a:t>
            </a:r>
            <a:r>
              <a:rPr lang="en-US" dirty="0"/>
              <a:t>ales</a:t>
            </a:r>
            <a:r>
              <a:rPr dirty="0"/>
              <a:t> Distribution</a:t>
            </a:r>
          </a:p>
          <a:p>
            <a:r>
              <a:rPr dirty="0"/>
              <a:t>Purpose: Geographic con</a:t>
            </a:r>
            <a:r>
              <a:rPr lang="en-IN" dirty="0"/>
              <a:t>ales</a:t>
            </a:r>
            <a:r>
              <a:rPr dirty="0"/>
              <a:t>centration of revenue.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33D66-BD6D-4145-9EDD-15C89661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7" y="2133600"/>
            <a:ext cx="4104967" cy="4064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FEAB6-EC6B-CE49-91B0-0706A27F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2320413"/>
            <a:ext cx="4286864" cy="4203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45F066-8170-FCD0-72CF-EC98F2A0E2B1}"/>
              </a:ext>
            </a:extLst>
          </p:cNvPr>
          <p:cNvSpPr txBox="1"/>
          <p:nvPr/>
        </p:nvSpPr>
        <p:spPr>
          <a:xfrm>
            <a:off x="324464" y="6200538"/>
            <a:ext cx="4581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43146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Slow-Moving Inventory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50" y="891786"/>
            <a:ext cx="457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low-demand high-stock items.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9997" y="274320"/>
            <a:ext cx="345112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Fast-Moving Inventory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41171" y="845619"/>
            <a:ext cx="3716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Highlight high-demand SKUs.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9A906-6458-3E23-68EF-7E41B4B0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226"/>
            <a:ext cx="4297680" cy="3527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2C14C-382B-B652-5B5B-7F24C76E9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32155"/>
            <a:ext cx="4572000" cy="4581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920718-51AE-D96F-0450-71235FD6273F}"/>
              </a:ext>
            </a:extLst>
          </p:cNvPr>
          <p:cNvSpPr txBox="1"/>
          <p:nvPr/>
        </p:nvSpPr>
        <p:spPr>
          <a:xfrm>
            <a:off x="138633" y="6213987"/>
            <a:ext cx="185731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2773526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058" y="330517"/>
            <a:ext cx="342654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Excess Inventory Value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1058" y="855046"/>
            <a:ext cx="3426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cost of overstock.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81367" y="330516"/>
            <a:ext cx="241873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Reorder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4632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Determine optimal reorder timing.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CCE2F-FBFE-9C57-2BCA-AC9A032F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" y="1502911"/>
            <a:ext cx="4569338" cy="485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AF9888-5842-95E2-E50A-E8498BB5B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90" y="1641139"/>
            <a:ext cx="4480848" cy="4717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16F7E5-33BF-AEEF-9E8A-8F20F65483AE}"/>
              </a:ext>
            </a:extLst>
          </p:cNvPr>
          <p:cNvSpPr txBox="1"/>
          <p:nvPr/>
        </p:nvSpPr>
        <p:spPr>
          <a:xfrm>
            <a:off x="137160" y="6485512"/>
            <a:ext cx="202593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178742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2839" y="302417"/>
            <a:ext cx="237449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Stock-out Items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742" y="822960"/>
            <a:ext cx="3633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items unavailable during demand.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1974" y="302418"/>
            <a:ext cx="175997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Fill Rate 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7136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order fulfillment efficiency.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401F7F-A1B1-A65E-7145-8CB1EB4F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" y="2045110"/>
            <a:ext cx="3426542" cy="3834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B50F9-2AC4-55BF-F1DF-E78E23F12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406" y="1927123"/>
            <a:ext cx="5240594" cy="3421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67AA9F-FF11-A17E-E21B-6733FF96C97A}"/>
              </a:ext>
            </a:extLst>
          </p:cNvPr>
          <p:cNvSpPr txBox="1"/>
          <p:nvPr/>
        </p:nvSpPr>
        <p:spPr>
          <a:xfrm>
            <a:off x="147485" y="6186251"/>
            <a:ext cx="46014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871708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Backorder Volume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Track delayed orders.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Inventory by Product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Analyze category-level stock.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32DD94-14B7-D1F6-4916-88F4B5DFD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794"/>
            <a:ext cx="4385187" cy="3991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E27C80-64A8-405D-118F-590186D0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87794"/>
            <a:ext cx="4572000" cy="3814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856ADB-B821-722B-F203-5B6CDC133CF5}"/>
              </a:ext>
            </a:extLst>
          </p:cNvPr>
          <p:cNvSpPr txBox="1"/>
          <p:nvPr/>
        </p:nvSpPr>
        <p:spPr>
          <a:xfrm>
            <a:off x="199595" y="621434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653853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168" y="302417"/>
            <a:ext cx="18927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Stock Aging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94861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Assess inventory aging using lead time.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9020" y="302418"/>
            <a:ext cx="235974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Max Lead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7575" y="822960"/>
            <a:ext cx="336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slowest supplier.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FF5C07-D8F7-CED4-52F1-C6FDD853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43476"/>
            <a:ext cx="3840480" cy="5134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5C2A57-9519-BE34-A3B8-95D83E5E1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52061"/>
            <a:ext cx="4571999" cy="5153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433846-9223-F901-9DE3-C3961BDDB7B2}"/>
              </a:ext>
            </a:extLst>
          </p:cNvPr>
          <p:cNvSpPr txBox="1"/>
          <p:nvPr/>
        </p:nvSpPr>
        <p:spPr>
          <a:xfrm>
            <a:off x="223684" y="6541053"/>
            <a:ext cx="45965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881992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406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Avg Lead Time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406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average supplier speed.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5793" y="276286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Supplier On-Time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28103" y="822960"/>
            <a:ext cx="3566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Evaluate supplier reliability.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4C6F0-1EC3-A74C-A09D-33149F04F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156"/>
            <a:ext cx="4345858" cy="4503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81A305-F031-D72B-C245-47CE308A9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033" y="1632155"/>
            <a:ext cx="4572000" cy="4680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40BED-10CD-6A9B-4BFE-32FCF19BDDDD}"/>
              </a:ext>
            </a:extLst>
          </p:cNvPr>
          <p:cNvSpPr txBox="1"/>
          <p:nvPr/>
        </p:nvSpPr>
        <p:spPr>
          <a:xfrm>
            <a:off x="196644" y="6339779"/>
            <a:ext cx="4581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7856150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Supplier Defect Rate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supplier quality issues.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Supplier Performance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Benchmark supplier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998EB-F1DE-ABAB-B363-BBFDAB7D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0"/>
            <a:ext cx="4395019" cy="4137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1690C-93DA-AE58-CC6E-7EA0D844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339" y="1737360"/>
            <a:ext cx="4469765" cy="4137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C093FE-F2F6-C929-4B31-61A89C2212D9}"/>
              </a:ext>
            </a:extLst>
          </p:cNvPr>
          <p:cNvSpPr txBox="1"/>
          <p:nvPr/>
        </p:nvSpPr>
        <p:spPr>
          <a:xfrm>
            <a:off x="91440" y="6221722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228932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4320"/>
            <a:ext cx="28513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Cheapest Supplier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Find lowest manufacturing cost source.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30761" y="274319"/>
            <a:ext cx="33233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Most Reliable Supplier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2050" y="822960"/>
            <a:ext cx="4060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best-performing supplier.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1442D-5023-FC4C-E722-E188AEC9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558"/>
            <a:ext cx="4572000" cy="4015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D55641-7C12-CC3D-057B-C39255D2C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316" y="1793558"/>
            <a:ext cx="4414684" cy="4015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EF1DE6-0392-AF42-0717-F32D6F8E2E68}"/>
              </a:ext>
            </a:extLst>
          </p:cNvPr>
          <p:cNvSpPr txBox="1"/>
          <p:nvPr/>
        </p:nvSpPr>
        <p:spPr>
          <a:xfrm>
            <a:off x="0" y="6214348"/>
            <a:ext cx="4626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8116504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239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Total Spend Per Supplier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Track procurement spend distribution.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Supplier Region-wise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3277" y="822960"/>
            <a:ext cx="3840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Analyze supplier geography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ADDA2-886B-6461-3F8B-1F30E6EA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1"/>
            <a:ext cx="4483510" cy="4297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050E6A-4C94-17C1-844E-171AD639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90" y="1737360"/>
            <a:ext cx="4483510" cy="4297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10A604-9436-40F6-C095-DF4F9ECCFD24}"/>
              </a:ext>
            </a:extLst>
          </p:cNvPr>
          <p:cNvSpPr txBox="1"/>
          <p:nvPr/>
        </p:nvSpPr>
        <p:spPr>
          <a:xfrm>
            <a:off x="103239" y="6251490"/>
            <a:ext cx="45965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8514780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298409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Lead Time Variance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736" y="840581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supplier delivery stability.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6320" y="246221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Highest Defect Supplier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46320" y="757832"/>
            <a:ext cx="384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worst quality supplier.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265C9-1002-F7E5-FB27-1282899A0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787"/>
            <a:ext cx="4572000" cy="3932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01E9B-CE66-BA69-FC90-165A4F5F3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490" y="1946787"/>
            <a:ext cx="4483510" cy="39329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FA6AB5-9A8F-5040-3EFB-7DC10C45ABF7}"/>
              </a:ext>
            </a:extLst>
          </p:cNvPr>
          <p:cNvSpPr txBox="1"/>
          <p:nvPr/>
        </p:nvSpPr>
        <p:spPr>
          <a:xfrm>
            <a:off x="88490" y="6329981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98587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490" y="457200"/>
            <a:ext cx="461624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Discount Band Effects on Sales</a:t>
            </a:r>
          </a:p>
          <a:p>
            <a:r>
              <a:rPr dirty="0"/>
              <a:t>Purpose: See how discount levels drive revenue.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32555" y="457200"/>
            <a:ext cx="43016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Sales Distribution by Month</a:t>
            </a:r>
          </a:p>
          <a:p>
            <a:r>
              <a:rPr dirty="0"/>
              <a:t>Purpose: Identify seasonality.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000A5-49D8-BF40-9A3B-910D994BC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0" y="2202427"/>
            <a:ext cx="3892807" cy="3834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D88F0-051A-D0B4-6CD1-0084CF41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426" y="2113935"/>
            <a:ext cx="4542574" cy="4437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8F420-3F20-EB6B-7E22-BD3A54FE36F1}"/>
              </a:ext>
            </a:extLst>
          </p:cNvPr>
          <p:cNvSpPr txBox="1"/>
          <p:nvPr/>
        </p:nvSpPr>
        <p:spPr>
          <a:xfrm>
            <a:off x="250723" y="6216134"/>
            <a:ext cx="4581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Avg Shipping Time by Carrier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822960"/>
            <a:ext cx="3416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carrier speed.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52914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Total Shipping Cost by Carrier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4284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Track logistics costs.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2B1ED4-6973-F447-099B-30889F8E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291"/>
            <a:ext cx="4316361" cy="4117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E5313A-84A2-DEE2-862B-5890140FB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22" y="1917291"/>
            <a:ext cx="4473677" cy="4117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DD9EC2-F0BD-7D87-E00B-FA49567FD461}"/>
              </a:ext>
            </a:extLst>
          </p:cNvPr>
          <p:cNvSpPr txBox="1"/>
          <p:nvPr/>
        </p:nvSpPr>
        <p:spPr>
          <a:xfrm>
            <a:off x="44246" y="6294792"/>
            <a:ext cx="4626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97593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729" y="302418"/>
            <a:ext cx="36330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Cost per Unit per Carrier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998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Evaluate shipping cost efficiency.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11791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Carrier Speed Ranking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8061" y="794861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Rank carriers by delivery speed.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DBBF6-FE5B-FF83-F677-B4B19942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459"/>
            <a:ext cx="4345858" cy="3996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CA038-BE1A-BEC7-A8BA-3683A3928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322" y="1765459"/>
            <a:ext cx="4473677" cy="3996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A81C5A-B70D-5548-B3C0-036AB9F333FF}"/>
              </a:ext>
            </a:extLst>
          </p:cNvPr>
          <p:cNvSpPr txBox="1"/>
          <p:nvPr/>
        </p:nvSpPr>
        <p:spPr>
          <a:xfrm>
            <a:off x="191729" y="6223121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7108543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24138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Slowest Carrier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406" y="766763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slowest shipping partner.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3381" y="274320"/>
            <a:ext cx="25662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Cheapest Carrier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0981" y="766763"/>
            <a:ext cx="3215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Find lowest cost carrier.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9C7B12-282C-7E8F-CB5D-A17276B47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" y="2074606"/>
            <a:ext cx="4458581" cy="3667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6525AA-EEDF-C0E4-69BA-135BEA6A6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4" y="1946633"/>
            <a:ext cx="4458582" cy="3667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7B80AF-BDDD-D561-C137-284A6A40D8CC}"/>
              </a:ext>
            </a:extLst>
          </p:cNvPr>
          <p:cNvSpPr txBox="1"/>
          <p:nvPr/>
        </p:nvSpPr>
        <p:spPr>
          <a:xfrm>
            <a:off x="108154" y="623993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2904530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381" y="326070"/>
            <a:ext cx="312174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Route Cost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1058" y="818513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Evaluate route cost efficiency.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04503" y="274320"/>
            <a:ext cx="338229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Top Routes by Volume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04503" y="818513"/>
            <a:ext cx="3382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most used routes.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E1F01-857F-170F-4237-675A22E1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8282"/>
            <a:ext cx="4124325" cy="4171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31F6A-34F3-3D28-4FA1-AA38CA06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68283"/>
            <a:ext cx="4572000" cy="4171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47984F-9A16-DE84-C49B-A68F3403E2DD}"/>
              </a:ext>
            </a:extLst>
          </p:cNvPr>
          <p:cNvSpPr txBox="1"/>
          <p:nvPr/>
        </p:nvSpPr>
        <p:spPr>
          <a:xfrm>
            <a:off x="93407" y="6298974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2616549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582" y="274320"/>
            <a:ext cx="494562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Avg Transportation Cost by Mode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2839" y="822960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Compare transport modes.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467A6-CE13-B7DE-4DF7-B8681BCE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72" y="1818968"/>
            <a:ext cx="7029574" cy="3832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3AF51B-5DA7-C796-6B38-9C36438A785B}"/>
              </a:ext>
            </a:extLst>
          </p:cNvPr>
          <p:cNvSpPr txBox="1"/>
          <p:nvPr/>
        </p:nvSpPr>
        <p:spPr>
          <a:xfrm>
            <a:off x="179439" y="621434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3796492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E3CB7-A5EF-164B-90AB-7C8166DC6376}"/>
              </a:ext>
            </a:extLst>
          </p:cNvPr>
          <p:cNvSpPr txBox="1"/>
          <p:nvPr/>
        </p:nvSpPr>
        <p:spPr>
          <a:xfrm>
            <a:off x="673510" y="530527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Max Shipping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9B02C-3CB1-A2E4-3A73-D8AC790EAA10}"/>
              </a:ext>
            </a:extLst>
          </p:cNvPr>
          <p:cNvSpPr txBox="1"/>
          <p:nvPr/>
        </p:nvSpPr>
        <p:spPr>
          <a:xfrm>
            <a:off x="673510" y="109352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Detect extreme delays.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16BE8-40B2-F59B-EC7D-76676A28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7" y="1828800"/>
            <a:ext cx="7098889" cy="4286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C5F37-9041-F5DF-BCFD-B0EE1E589EA0}"/>
              </a:ext>
            </a:extLst>
          </p:cNvPr>
          <p:cNvSpPr txBox="1"/>
          <p:nvPr/>
        </p:nvSpPr>
        <p:spPr>
          <a:xfrm>
            <a:off x="152400" y="6364344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385604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417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Logistics Cost Breakdown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746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Analyze logistics cost structure.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8245" y="274320"/>
            <a:ext cx="294967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Orders per Carrier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2774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Analyze workload distribution.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AB6F0E-3494-C28F-0F7D-9EB53152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" y="1737360"/>
            <a:ext cx="4406101" cy="4297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70B2E-B026-E0FF-F6D1-0E08549A4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290" y="1737360"/>
            <a:ext cx="4178710" cy="429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727128-A57F-8F5A-9C2A-B403A03728B4}"/>
              </a:ext>
            </a:extLst>
          </p:cNvPr>
          <p:cNvSpPr txBox="1"/>
          <p:nvPr/>
        </p:nvSpPr>
        <p:spPr>
          <a:xfrm>
            <a:off x="18415" y="628496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4284872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4684" y="302418"/>
            <a:ext cx="24236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Defective Units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4349" y="794861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defective product count.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C0981-9E12-4262-D5B9-658A9599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8" y="1793557"/>
            <a:ext cx="7860891" cy="4161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396C05-C069-04AB-4CCA-6732FA0DA665}"/>
              </a:ext>
            </a:extLst>
          </p:cNvPr>
          <p:cNvSpPr txBox="1"/>
          <p:nvPr/>
        </p:nvSpPr>
        <p:spPr>
          <a:xfrm>
            <a:off x="258589" y="618625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1948656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ABD25B-9A47-FE8D-ED79-E16E671FB8B5}"/>
              </a:ext>
            </a:extLst>
          </p:cNvPr>
          <p:cNvSpPr txBox="1"/>
          <p:nvPr/>
        </p:nvSpPr>
        <p:spPr>
          <a:xfrm>
            <a:off x="457200" y="530527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lang="en-IN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Yield 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852F1-DAF7-3BDA-60AF-71D8DED00E00}"/>
              </a:ext>
            </a:extLst>
          </p:cNvPr>
          <p:cNvSpPr txBox="1"/>
          <p:nvPr/>
        </p:nvSpPr>
        <p:spPr>
          <a:xfrm>
            <a:off x="457200" y="1022970"/>
            <a:ext cx="5245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production quality success rate.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B688F-AD5F-E68E-2617-9F7D81484B77}"/>
              </a:ext>
            </a:extLst>
          </p:cNvPr>
          <p:cNvSpPr txBox="1"/>
          <p:nvPr/>
        </p:nvSpPr>
        <p:spPr>
          <a:xfrm>
            <a:off x="113071" y="614280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F5654-0BC9-C508-1EDA-B75ED9DD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821"/>
            <a:ext cx="9144000" cy="31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07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Avg Defect Rate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Track average defect levels.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Inspection Pass 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Evaluate inspection success.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D1EF4A-4258-837A-8352-5FADD4B5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76284"/>
            <a:ext cx="4168876" cy="362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34586-EA75-8114-D172-6018D90FA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76284"/>
            <a:ext cx="4571998" cy="36256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0FDD72-00C0-25AF-AA4D-8CBA15D6DD44}"/>
              </a:ext>
            </a:extLst>
          </p:cNvPr>
          <p:cNvSpPr txBox="1"/>
          <p:nvPr/>
        </p:nvSpPr>
        <p:spPr>
          <a:xfrm>
            <a:off x="91440" y="6214348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1376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575" y="457200"/>
            <a:ext cx="40263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Top Products by Units Sold</a:t>
            </a:r>
          </a:p>
          <a:p>
            <a:r>
              <a:rPr dirty="0"/>
              <a:t>Purpose: Product popularity.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457199"/>
            <a:ext cx="45769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600"/>
            </a:pPr>
            <a:r>
              <a:rPr dirty="0"/>
              <a:t>COGS vs Sales</a:t>
            </a:r>
          </a:p>
          <a:p>
            <a:r>
              <a:rPr dirty="0"/>
              <a:t>Purpose: Identify cost-heavy products/regions.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1D632-BAAF-E31C-BCA0-CDBA6B5F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4" y="2189213"/>
            <a:ext cx="4114799" cy="3916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1BA6FA-E96F-E57B-664C-772AF5C0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844" y="2042497"/>
            <a:ext cx="4680155" cy="4210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F7F54D-A419-9D2D-2FAC-2AAB22951AC9}"/>
              </a:ext>
            </a:extLst>
          </p:cNvPr>
          <p:cNvSpPr txBox="1"/>
          <p:nvPr/>
        </p:nvSpPr>
        <p:spPr>
          <a:xfrm>
            <a:off x="307258" y="6220592"/>
            <a:ext cx="45867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Failed Inspection Count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failed quality checks.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Defect Rate by Product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high-defect SKUs.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E0FA8-7663-5385-FFB1-D1F72767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9" y="2005011"/>
            <a:ext cx="3781425" cy="3855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1663D-034C-E2E3-D0AF-2021E58D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181" y="2005011"/>
            <a:ext cx="4699819" cy="3855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88D3A-7801-C99F-3AE7-3714E9AF8928}"/>
              </a:ext>
            </a:extLst>
          </p:cNvPr>
          <p:cNvSpPr txBox="1"/>
          <p:nvPr/>
        </p:nvSpPr>
        <p:spPr>
          <a:xfrm>
            <a:off x="135715" y="6144882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461033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Total Revenue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total revenue.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Revenue by Product Type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Analyze revenue by category.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BE825D-F123-0E7A-1AA6-02DD686C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95474"/>
            <a:ext cx="4297680" cy="39547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790E12-266C-2584-1A65-4374B50A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1895473"/>
            <a:ext cx="4463845" cy="3954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3C6FC7-4D7E-3CB9-2931-E9D0AA3698BC}"/>
              </a:ext>
            </a:extLst>
          </p:cNvPr>
          <p:cNvSpPr txBox="1"/>
          <p:nvPr/>
        </p:nvSpPr>
        <p:spPr>
          <a:xfrm>
            <a:off x="108155" y="6192225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9567179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Best-Selling Products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top-selling items.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Worst-Selling Products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Highlight lowest sellers.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E95C6-1A91-77E1-482D-C0E47F6B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552"/>
            <a:ext cx="4297680" cy="4342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7FC47-74EF-D086-347F-DF19BE7E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37360"/>
            <a:ext cx="4572000" cy="4452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D6D74D-ACB0-F09C-8A71-0B7EF364CB8A}"/>
              </a:ext>
            </a:extLst>
          </p:cNvPr>
          <p:cNvSpPr txBox="1"/>
          <p:nvPr/>
        </p:nvSpPr>
        <p:spPr>
          <a:xfrm>
            <a:off x="91440" y="632754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650165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Profit per SKU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Evaluate SKU-level profitability.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SKU with Highest Revenue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Identify top revenue SKU.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B42BB5-0F04-1A8A-A478-3FD625C2E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876"/>
            <a:ext cx="4463845" cy="4624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3614B3-BDE6-ACBD-69BB-8F524CAB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1589876"/>
            <a:ext cx="4463845" cy="3758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90FF7-2E63-1331-17CF-B2F7AD61DB2D}"/>
              </a:ext>
            </a:extLst>
          </p:cNvPr>
          <p:cNvSpPr txBox="1"/>
          <p:nvPr/>
        </p:nvSpPr>
        <p:spPr>
          <a:xfrm>
            <a:off x="91440" y="631445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9656964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693" y="321929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Revenue per Customer Segment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693" y="822960"/>
            <a:ext cx="4072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Compare revenue across customer groups.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6828" y="302418"/>
            <a:ext cx="31856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Revenue per Supplier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27639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Track supplier revenue contributions.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27EA9-32BB-AE76-5B6B-E8B4DBFC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322"/>
            <a:ext cx="4503174" cy="4243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FEA503-02F8-989B-BF66-FE775237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26" y="1970322"/>
            <a:ext cx="4503174" cy="4243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0779D6-65EB-09F9-6F77-29D13101FDD7}"/>
              </a:ext>
            </a:extLst>
          </p:cNvPr>
          <p:cNvSpPr txBox="1"/>
          <p:nvPr/>
        </p:nvSpPr>
        <p:spPr>
          <a:xfrm>
            <a:off x="44246" y="6345686"/>
            <a:ext cx="45965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24913989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285627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Revenue per Route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66763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Evaluate profit per logistics route.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20929" y="274320"/>
            <a:ext cx="338229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Cost-to-Revenue Ratio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3278" y="766763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operational efficiency.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E2453-CA52-B8D9-F3EC-DB68F0AEF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893"/>
            <a:ext cx="4385187" cy="4331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91517-CED4-B47E-7EC2-CC0D1C3B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12" y="1681163"/>
            <a:ext cx="4385187" cy="4522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FF1735-2E69-8DC3-6704-14133245A448}"/>
              </a:ext>
            </a:extLst>
          </p:cNvPr>
          <p:cNvSpPr txBox="1"/>
          <p:nvPr/>
        </p:nvSpPr>
        <p:spPr>
          <a:xfrm>
            <a:off x="0" y="6383595"/>
            <a:ext cx="45965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33123903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" y="274320"/>
            <a:ext cx="3840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 b="1"/>
            </a:pPr>
            <a:r>
              <a:rPr kumimoji="0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Average Order Quantity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63" y="822960"/>
            <a:ext cx="384048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Purpose: Measure average customer order size.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2C0CD-0792-EB7F-F8B5-240DC8A7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456"/>
            <a:ext cx="4114800" cy="3429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E1E18-21A2-6905-D566-D9E71271D2D0}"/>
              </a:ext>
            </a:extLst>
          </p:cNvPr>
          <p:cNvSpPr txBox="1"/>
          <p:nvPr/>
        </p:nvSpPr>
        <p:spPr>
          <a:xfrm>
            <a:off x="5791199" y="262030"/>
            <a:ext cx="335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Avg</a:t>
            </a: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Price per Unit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487B8-11D6-216A-A80E-DB421D68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5" y="2235456"/>
            <a:ext cx="4295775" cy="3429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1EC871-374B-2B32-0B21-136215B25A0A}"/>
              </a:ext>
            </a:extLst>
          </p:cNvPr>
          <p:cNvSpPr txBox="1"/>
          <p:nvPr/>
        </p:nvSpPr>
        <p:spPr>
          <a:xfrm>
            <a:off x="31463" y="6214348"/>
            <a:ext cx="458183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MYSQL</a:t>
            </a:r>
          </a:p>
        </p:txBody>
      </p:sp>
    </p:spTree>
    <p:extLst>
      <p:ext uri="{BB962C8B-B14F-4D97-AF65-F5344CB8AC3E}">
        <p14:creationId xmlns:p14="http://schemas.microsoft.com/office/powerpoint/2010/main" val="19880963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042DA1-4199-7DA3-D76A-EE5F2AE1ECB8}"/>
              </a:ext>
            </a:extLst>
          </p:cNvPr>
          <p:cNvSpPr txBox="1"/>
          <p:nvPr/>
        </p:nvSpPr>
        <p:spPr>
          <a:xfrm>
            <a:off x="0" y="6373450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04FEF-1ECB-D6A4-4B34-FAFC74DA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638"/>
            <a:ext cx="9144000" cy="4949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6942A-2C35-ED6E-6378-A4673E479352}"/>
              </a:ext>
            </a:extLst>
          </p:cNvPr>
          <p:cNvSpPr txBox="1"/>
          <p:nvPr/>
        </p:nvSpPr>
        <p:spPr>
          <a:xfrm>
            <a:off x="408039" y="666893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855523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139370-E0E2-5974-9BC7-8335478958A5}"/>
              </a:ext>
            </a:extLst>
          </p:cNvPr>
          <p:cNvSpPr txBox="1"/>
          <p:nvPr/>
        </p:nvSpPr>
        <p:spPr>
          <a:xfrm>
            <a:off x="172064" y="645124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D0622-98E3-F38B-C3EB-DC60FB03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1486"/>
            <a:ext cx="9144000" cy="4838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9AD44B-9E7D-787D-CB52-166CCE58ACED}"/>
              </a:ext>
            </a:extLst>
          </p:cNvPr>
          <p:cNvSpPr txBox="1"/>
          <p:nvPr/>
        </p:nvSpPr>
        <p:spPr>
          <a:xfrm>
            <a:off x="339213" y="71006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Inventory</a:t>
            </a:r>
          </a:p>
        </p:txBody>
      </p:sp>
    </p:spTree>
    <p:extLst>
      <p:ext uri="{BB962C8B-B14F-4D97-AF65-F5344CB8AC3E}">
        <p14:creationId xmlns:p14="http://schemas.microsoft.com/office/powerpoint/2010/main" val="38736920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C2811-E292-0F5F-D224-679E25BF8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3E870A-F153-58B2-6222-F53A3201F17E}"/>
              </a:ext>
            </a:extLst>
          </p:cNvPr>
          <p:cNvSpPr txBox="1"/>
          <p:nvPr/>
        </p:nvSpPr>
        <p:spPr>
          <a:xfrm>
            <a:off x="172064" y="645124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Source : Power 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5F3D2-1AFF-252A-7472-8F3870E5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508"/>
            <a:ext cx="9144000" cy="4905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55D6FE-93A8-D957-4601-B484D1803564}"/>
              </a:ext>
            </a:extLst>
          </p:cNvPr>
          <p:cNvSpPr txBox="1"/>
          <p:nvPr/>
        </p:nvSpPr>
        <p:spPr>
          <a:xfrm>
            <a:off x="280220" y="52394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Suppliers &amp; Procurement</a:t>
            </a:r>
          </a:p>
        </p:txBody>
      </p:sp>
    </p:spTree>
    <p:extLst>
      <p:ext uri="{BB962C8B-B14F-4D97-AF65-F5344CB8AC3E}">
        <p14:creationId xmlns:p14="http://schemas.microsoft.com/office/powerpoint/2010/main" val="24190822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10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5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6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9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1356</TotalTime>
  <Words>4881</Words>
  <Application>Microsoft Office PowerPoint</Application>
  <PresentationFormat>On-screen Show (4:3)</PresentationFormat>
  <Paragraphs>849</Paragraphs>
  <Slides>142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142</vt:i4>
      </vt:variant>
    </vt:vector>
  </HeadingPairs>
  <TitlesOfParts>
    <vt:vector size="166" baseType="lpstr">
      <vt:lpstr>Arial</vt:lpstr>
      <vt:lpstr>Bookman Old Style</vt:lpstr>
      <vt:lpstr>Calibri</vt:lpstr>
      <vt:lpstr>Calibri Light</vt:lpstr>
      <vt:lpstr>Century Gothic</vt:lpstr>
      <vt:lpstr>Gill Sans MT</vt:lpstr>
      <vt:lpstr>Rockwell</vt:lpstr>
      <vt:lpstr>Trebuchet MS</vt:lpstr>
      <vt:lpstr>Tw Cen MT</vt:lpstr>
      <vt:lpstr>Tw Cen MT Condensed</vt:lpstr>
      <vt:lpstr>Wingdings</vt:lpstr>
      <vt:lpstr>Wingdings 2</vt:lpstr>
      <vt:lpstr>Wingdings 3</vt:lpstr>
      <vt:lpstr>Ion</vt:lpstr>
      <vt:lpstr>Ion Boardroom</vt:lpstr>
      <vt:lpstr>1_Ion Boardroom</vt:lpstr>
      <vt:lpstr>Dividend</vt:lpstr>
      <vt:lpstr>Integral</vt:lpstr>
      <vt:lpstr>Wisp</vt:lpstr>
      <vt:lpstr>Office Theme</vt:lpstr>
      <vt:lpstr>Atlas</vt:lpstr>
      <vt:lpstr>Retrospect</vt:lpstr>
      <vt:lpstr>Facet</vt:lpstr>
      <vt:lpstr>Damask</vt:lpstr>
      <vt:lpstr>PowerPoint Presentation</vt:lpstr>
      <vt:lpstr>About Me</vt:lpstr>
      <vt:lpstr>Financial Performance Analysis</vt:lpstr>
      <vt:lpstr>Project Overview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Plato’s Pizza — Sales &amp; Operations Performance Report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Supply Chain Management – Full Analysis</vt:lpstr>
      <vt:lpstr>Project Overview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Stock Market Performance Analysis</vt:lpstr>
      <vt:lpstr>Project Overview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keywords/>
  <dc:description>generated using python-pptx</dc:description>
  <cp:lastModifiedBy>ROHIT KARMAKAR</cp:lastModifiedBy>
  <cp:revision>14</cp:revision>
  <dcterms:created xsi:type="dcterms:W3CDTF">2013-01-27T09:14:16Z</dcterms:created>
  <dcterms:modified xsi:type="dcterms:W3CDTF">2025-12-04T06:23:21Z</dcterms:modified>
  <cp:category/>
</cp:coreProperties>
</file>